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3.jpeg" ContentType="image/jpeg"/>
  <Override PartName="/ppt/media/image4.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5.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6.jpe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Shape 121"/>
          <p:cNvSpPr/>
          <p:nvPr>
            <p:ph type="sldImg"/>
          </p:nvPr>
        </p:nvSpPr>
        <p:spPr>
          <a:prstGeom prst="rect">
            <a:avLst/>
          </a:prstGeom>
        </p:spPr>
        <p:txBody>
          <a:bodyPr/>
          <a:lstStyle/>
          <a:p>
            <a:pPr/>
          </a:p>
        </p:txBody>
      </p:sp>
      <p:sp>
        <p:nvSpPr>
          <p:cNvPr id="122" name="Shape 122"/>
          <p:cNvSpPr/>
          <p:nvPr>
            <p:ph type="body" sz="quarter" idx="1"/>
          </p:nvPr>
        </p:nvSpPr>
        <p:spPr>
          <a:prstGeom prst="rect">
            <a:avLst/>
          </a:prstGeom>
        </p:spPr>
        <p:txBody>
          <a:bodyPr/>
          <a:lstStyle/>
          <a:p>
            <a:pPr/>
            <a:r>
              <a:t>Good morning, and thank you for being here. </a:t>
            </a:r>
          </a:p>
          <a:p>
            <a:pPr/>
            <a:r>
              <a:t>Today we’re gonna talk about open source software.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It’d be great if we could predict </a:t>
            </a:r>
          </a:p>
          <a:p>
            <a:pPr/>
            <a:r>
              <a:t>Whether our community is likely to fork? or </a:t>
            </a:r>
          </a:p>
          <a:p>
            <a:pPr/>
            <a:r>
              <a:t>When they are likely to fork? </a:t>
            </a:r>
          </a:p>
          <a:p>
            <a:pPr/>
            <a:r>
              <a:t>So that we can design some sort of intervention, Or, </a:t>
            </a:r>
          </a:p>
          <a:p>
            <a:pPr/>
            <a:r>
              <a:t>If you are an industry person, or even an individual contributor, to give you an objective external view of whether this is a community you want to get involved in, or whether you don’t, because getting involved, or using a software requires a level of investment. </a:t>
            </a:r>
          </a:p>
          <a:p>
            <a:pPr/>
            <a:r>
              <a:t>For all these reasons, and for all these stake-holders, understanding the social health, and social health evolution of projects is really important.</a:t>
            </a:r>
          </a:p>
          <a:p>
            <a:pPr/>
          </a:p>
          <a:p>
            <a:pPr/>
            <a:r>
              <a:t>These are important questions</a:t>
            </a:r>
            <a:br/>
            <a:r>
              <a:t>because these are important questions, people, of course, have been looking at this, from a variety of different angles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These are important questions</a:t>
            </a:r>
            <a:br/>
            <a:r>
              <a:t>because these are important questions, people, of course, have been looking at this, from a variety of different angles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there’s been a lot of work, but there’s been things people have not looked at, which we think are important</a:t>
            </a:r>
          </a:p>
          <a:p>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Can we intervene, or evaluate the community health?</a:t>
            </a:r>
          </a:p>
          <a:p>
            <a:pPr/>
            <a:r>
              <a:t>We need to figure out, are there key indicators left in the record, that can reliably be used to predict, or to identify problems?</a:t>
            </a:r>
          </a:p>
          <a:p>
            <a:pPr/>
            <a:r>
              <a:t>Why these are important: </a:t>
            </a:r>
            <a:br/>
            <a:r>
              <a:t>Because if we know these, we could identify unhealthy dynamics and fix them before it’s irreversible.</a:t>
            </a:r>
          </a:p>
          <a:p>
            <a:pPr/>
          </a:p>
          <a:p>
            <a:pPr/>
            <a:r>
              <a:t>Can we identify if there’s a problem?</a:t>
            </a:r>
          </a:p>
          <a:p>
            <a:pPr/>
            <a:r>
              <a:t>Can we do this early enough that we can actually do something about it?</a:t>
            </a:r>
          </a:p>
          <a:p>
            <a:pPr/>
          </a:p>
          <a:p>
            <a:pPr/>
            <a:r>
              <a:t>Can we do this using objectively automate-able processes, where we are not required to be intimately familiar with projects in order to do this?</a:t>
            </a:r>
          </a:p>
          <a:p>
            <a:pPr/>
          </a:p>
          <a:p>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One of the challenges of studying this that you face is finding projects that have gone through a variety of different types of forking.</a:t>
            </a:r>
          </a:p>
          <a:p>
            <a:pPr/>
            <a:r>
              <a:t>We also need for those projects to have survived, </a:t>
            </a:r>
          </a:p>
          <a:p>
            <a:pPr/>
            <a:r>
              <a:t>and for the records to have survived.</a:t>
            </a:r>
          </a:p>
          <a:p>
            <a:pPr/>
          </a:p>
          <a:p>
            <a:pPr/>
            <a:r>
              <a:t>Unfortunately, that leaves us with a small number of projects. </a:t>
            </a:r>
          </a:p>
          <a:p>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here’s the list of the projects that we could find that satisfy the record-surviving criteria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We’re dealing with a variety of different data types:</a:t>
            </a:r>
          </a:p>
          <a:p>
            <a:pPr/>
            <a:r>
              <a:t>social interactions over time, that both have content and represent relationships between people.</a:t>
            </a:r>
          </a:p>
          <a:p>
            <a:pPr/>
            <a:r>
              <a:t>This requires us to do two different types of analysis: Time series analysis and social network analysis</a:t>
            </a: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For the contents of the messages, we used sentiment analysis, over time.</a:t>
            </a:r>
          </a:p>
          <a:p>
            <a:pPr/>
          </a:p>
          <a:p>
            <a:pPr/>
          </a:p>
          <a:p>
            <a:pPr/>
            <a:r>
              <a:t>Here’s why it matters:</a:t>
            </a:r>
          </a:p>
          <a:p>
            <a:pPr/>
            <a:r>
              <a:t>The objective was to be able to evaluate the health, and intervene, if needed. </a:t>
            </a:r>
          </a:p>
          <a:p>
            <a:pPr/>
            <a:r>
              <a:t>Anomaly detection of the time series analysis may be used by the project stakeholders/investors as key indicators left in the record, that can reliably be used to predict, or to identify problems among the developers, and intervene if need be.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 They noticed that there was a steady increase in negative feedback to the music played on the commercial had become incredibly irritating after multiple airings, and consumers were flocking to social media to vent their frustrations.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Sentiment analysis algorithm assigns a polarity value between -1 and 1, i.e. negative, positive</a:t>
            </a:r>
          </a:p>
          <a:p>
            <a:pPr/>
          </a:p>
          <a:p>
            <a:pPr/>
            <a:r>
              <a:t>Examples:</a:t>
            </a:r>
            <a:br/>
            <a:r>
              <a:t>”Wow, I really like the new light sabers!",</a:t>
            </a:r>
          </a:p>
          <a:p>
            <a:pPr/>
            <a:r>
              <a:t>"That book was excellent.",</a:t>
            </a:r>
          </a:p>
          <a:p>
            <a:pPr/>
            <a:r>
              <a:t>"R is a fantastic language.",</a:t>
            </a:r>
          </a:p>
          <a:p>
            <a:pPr/>
            <a:r>
              <a:t>"The service in this restaurant was miserable.",</a:t>
            </a:r>
          </a:p>
          <a:p>
            <a:pPr/>
            <a:r>
              <a:t>"This is neither positive or negative.",</a:t>
            </a:r>
          </a:p>
          <a:p>
            <a:pPr/>
            <a:r>
              <a:t>"The waiter forget about my a dessert -- what a poor service!"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sldImg"/>
          </p:nvPr>
        </p:nvSpPr>
        <p:spPr>
          <a:prstGeom prst="rect">
            <a:avLst/>
          </a:prstGeom>
        </p:spPr>
        <p:txBody>
          <a:bodyPr/>
          <a:lstStyle/>
          <a:p>
            <a:pPr/>
          </a:p>
        </p:txBody>
      </p:sp>
      <p:sp>
        <p:nvSpPr>
          <p:cNvPr id="129" name="Shape 129"/>
          <p:cNvSpPr/>
          <p:nvPr>
            <p:ph type="body" sz="quarter" idx="1"/>
          </p:nvPr>
        </p:nvSpPr>
        <p:spPr>
          <a:prstGeom prst="rect">
            <a:avLst/>
          </a:prstGeom>
        </p:spPr>
        <p:txBody>
          <a:bodyPr/>
          <a:lstStyle/>
          <a:p>
            <a:pPr/>
            <a:r>
              <a:t>We all know what open source is, </a:t>
            </a:r>
          </a:p>
          <a:p>
            <a:pPr/>
            <a:r>
              <a:t>we’ve all used them, some of us have contributed to them. </a:t>
            </a:r>
          </a:p>
          <a:p>
            <a:pPr/>
          </a:p>
          <a:p>
            <a:pPr/>
            <a:r>
              <a:t>Great open source projects share three common attributes; </a:t>
            </a:r>
          </a:p>
          <a:p>
            <a:pPr/>
            <a:r>
              <a:t> </a:t>
            </a:r>
          </a:p>
          <a:p>
            <a:pPr/>
            <a:r>
              <a:t>Technical quality</a:t>
            </a:r>
          </a:p>
          <a:p>
            <a:pPr/>
            <a:r>
              <a:t>duh? of course!</a:t>
            </a:r>
          </a:p>
          <a:p>
            <a:pPr/>
          </a:p>
          <a:p>
            <a:pPr/>
            <a:r>
              <a:t>Operational health</a:t>
            </a:r>
          </a:p>
          <a:p>
            <a:pPr/>
            <a:r>
              <a:t>Ongoing ability to incorporate new code contributions and new developers, and to be responsive to incoming bug reports</a:t>
            </a:r>
          </a:p>
          <a:p>
            <a:pPr/>
          </a:p>
          <a:p>
            <a:pPr/>
            <a:r>
              <a:t>Survivability</a:t>
            </a:r>
          </a:p>
          <a:p>
            <a:pPr/>
            <a:r>
              <a:t>	Ability to exist independently of any individual participant or sponsor; even if all of its founding members were to move on to other things</a:t>
            </a:r>
          </a:p>
          <a:p>
            <a:pPr/>
            <a:r>
              <a:t>	The bus number: # of people in the project, whom if get hit by a bus, the project will go down, and won’t be able to function and move on. The lower bus #, the better. </a:t>
            </a:r>
          </a:p>
          <a:p>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once we had a time series, we could use time series techniques and algorithms.</a:t>
            </a:r>
          </a:p>
          <a:p>
            <a:pPr/>
            <a:r>
              <a: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r>
              <a:t>we can decompose the raw time series, into three components, trend, seasonality, and the residual </a:t>
            </a:r>
          </a:p>
          <a:p>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are there signals in the data that would statistically stand out as anomalies?</a:t>
            </a:r>
          </a:p>
          <a:p>
            <a:pPr/>
          </a:p>
          <a:p>
            <a:pPr/>
            <a:r>
              <a:t>What would get flagged as a potentially negative sentiment?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p>
            <a:pPr/>
            <a:r>
              <a:t>these are tangible examples of what the algorithm would flag as a negative sentiment, </a:t>
            </a:r>
          </a:p>
          <a:p>
            <a:pPr/>
            <a:r>
              <a:t>when you get enough of these, you see a negative trend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marL="271638" indent="-271638">
              <a:buSzPct val="75000"/>
              <a:buChar char="-"/>
            </a:pPr>
            <a:r>
              <a:t>You can use it to identify outliers, so, the technique works</a:t>
            </a:r>
          </a:p>
          <a:p>
            <a:pPr marL="271638" indent="-271638">
              <a:buSzPct val="75000"/>
              <a:buChar char="-"/>
            </a:pPr>
            <a:r>
              <a:t>We do find anomalies close to, but not necessarily on the fork date</a:t>
            </a:r>
          </a:p>
          <a:p>
            <a:pPr lvl="1" marL="716138" indent="-271638">
              <a:buSzPct val="75000"/>
              <a:buChar char="-"/>
            </a:pPr>
            <a:r>
              <a:t>Why? forking is not an instantaneous decision, it requires planning, work, there likely is a point of no return, when the words had been said, decisions had been made, but it’s not easy to draw a line saying, here’s where two projects for real exist, and here’s where they are the same. </a:t>
            </a:r>
          </a:p>
          <a:p>
            <a:pPr/>
            <a:r>
              <a:t>So, ANOMALY DETECTION WORKS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4" name="Shape 394"/>
          <p:cNvSpPr/>
          <p:nvPr>
            <p:ph type="sldImg"/>
          </p:nvPr>
        </p:nvSpPr>
        <p:spPr>
          <a:prstGeom prst="rect">
            <a:avLst/>
          </a:prstGeom>
        </p:spPr>
        <p:txBody>
          <a:bodyPr/>
          <a:lstStyle/>
          <a:p>
            <a:pPr/>
          </a:p>
        </p:txBody>
      </p:sp>
      <p:sp>
        <p:nvSpPr>
          <p:cNvPr id="395" name="Shape 395"/>
          <p:cNvSpPr/>
          <p:nvPr>
            <p:ph type="body" sz="quarter" idx="1"/>
          </p:nvPr>
        </p:nvSpPr>
        <p:spPr>
          <a:prstGeom prst="rect">
            <a:avLst/>
          </a:prstGeom>
        </p:spPr>
        <p:txBody>
          <a:bodyPr/>
          <a:lstStyle/>
          <a:p>
            <a:pPr/>
            <a:r>
              <a:t>False positives?</a:t>
            </a:r>
          </a:p>
          <a:p>
            <a:pPr/>
            <a:r>
              <a:t>We do get closer, but we can’t necessarily determine when one vs other has occurred. </a:t>
            </a:r>
          </a:p>
          <a:p>
            <a:pPr/>
            <a:r>
              <a:t>That’s why we turn to social network analysis, to figure out whether this is a storm in a teacup, or something actually meaningful. </a:t>
            </a:r>
          </a:p>
          <a:p>
            <a:pPr/>
            <a:r>
              <a:t>What do these networks look like, who’s involved in these conflicts, and who is not involved in these conflicts.</a:t>
            </a:r>
          </a:p>
          <a:p>
            <a:pPr/>
          </a:p>
          <a:p>
            <a:pPr/>
          </a:p>
          <a:p>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p>
          <a:p>
            <a:pPr/>
            <a:r>
              <a:t>An overview of </a:t>
            </a:r>
          </a:p>
          <a:p>
            <a:pPr/>
            <a:r>
              <a:t>What the mathematical models are:</a:t>
            </a:r>
          </a:p>
          <a:p>
            <a:pPr/>
            <a:r>
              <a:t>A developer-oriented approach to statistically model the changes a community goes through in the run-up to a fork. The model represented tie formation, tie breakage, and tie maintenance between developers. It uses stochastic estimation methods to estimate several model parameters that capture the variance in the changes the community goes through.</a:t>
            </a:r>
          </a:p>
          <a:p>
            <a:pPr/>
            <a:r>
              <a:t>What they lead us to</a:t>
            </a:r>
          </a:p>
          <a:p>
            <a:pPr/>
            <a:r>
              <a:t>Estimates of the significance of several parameters on this longitudinal change.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9" name="Shape 439"/>
          <p:cNvSpPr/>
          <p:nvPr>
            <p:ph type="sldImg"/>
          </p:nvPr>
        </p:nvSpPr>
        <p:spPr>
          <a:prstGeom prst="rect">
            <a:avLst/>
          </a:prstGeom>
        </p:spPr>
        <p:txBody>
          <a:bodyPr/>
          <a:lstStyle/>
          <a:p>
            <a:pPr/>
          </a:p>
        </p:txBody>
      </p:sp>
      <p:sp>
        <p:nvSpPr>
          <p:cNvPr id="440" name="Shape 440"/>
          <p:cNvSpPr/>
          <p:nvPr>
            <p:ph type="body" sz="quarter" idx="1"/>
          </p:nvPr>
        </p:nvSpPr>
        <p:spPr>
          <a:prstGeom prst="rect">
            <a:avLst/>
          </a:prstGeom>
        </p:spPr>
        <p:txBody>
          <a:bodyPr/>
          <a:lstStyle/>
          <a:p>
            <a:pPr/>
            <a:r>
              <a:t>“When comparing two individuals who are equal in other respects except that their source code contribution levels, the odds of them interacting with others compared to no change, is higher for the first individual than the other.”</a:t>
            </a:r>
          </a:p>
          <a:p>
            <a:pPr/>
          </a:p>
          <a:p>
            <a:pPr/>
            <a:r>
              <a:t>Here’s my data:</a:t>
            </a:r>
          </a:p>
          <a:p>
            <a:pPr/>
            <a:r>
              <a:t>The interaction graphs of the developers that sent and received messages on the projects developers mailing list, for the time period of 10-month run-up to the fork event. And the source code contribution levels of the developers</a:t>
            </a:r>
          </a:p>
          <a:p>
            <a:pPr/>
            <a:r>
              <a:t>Here’s what I found:</a:t>
            </a:r>
          </a:p>
          <a:p>
            <a:pPr/>
            <a:r>
              <a:t>In conflict-driven forks, (1) the developers maintained a preference for interacting with developers who had similar out-degrees, in contrast to the non-conflict-driven forks, where the developers did not require similar out-degrees. (2) In conflict-driven forks, the interactions were reciprocal, in contrast to the non-conflict-driven forks, where the interactions did not need to be reciprocal to happen. (3) In conflict-driven forks, the more senior developers preferred to interact with other more senior developers, in contrast to the non-conflict-driven forks.</a:t>
            </a:r>
          </a:p>
          <a:p>
            <a:pPr/>
            <a:r>
              <a:t>In non-conflict-driven forks, (1) the interactions did not necessarily need to be reciprocal, in contrast to the conflict-driven forks, where the interactions needed to be reciprocal to continue to happen. (2) In non-conflict-driven forks, the developers with high source code contribution levels interacted more with other high source code contributors. (3) In non-conflict-driven forks, high levels of contribution to the source code brings you connections more rapidly, while high levels of contributions to the mailing list is not suggestive of this. This can be interpreted as a sign of meritocracy based on code, rather than talk, which captures a healthy dynamic in these project.</a:t>
            </a:r>
          </a:p>
          <a:p>
            <a:pPr/>
            <a:r>
              <a:t>Here’s why it matters:</a:t>
            </a:r>
          </a:p>
          <a:p>
            <a:pPr/>
            <a:r>
              <a:t>Estimating the influence of several factors on how developers interact provides indicators of healthy dynamics, such as meritocracy in the project.</a:t>
            </a:r>
          </a:p>
          <a:p>
            <a:pPr/>
            <a:r>
              <a:t>Here’s the implications of what I found:</a:t>
            </a:r>
          </a:p>
          <a:p>
            <a:pPr/>
            <a:r>
              <a:t>It’s not a great way of measuring up a project, but it’s not a bad way of finding out who in the project deserves credit, who is mostly talk and no action, and whether the project is a meritocracy.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9" name="Shape 509"/>
          <p:cNvSpPr/>
          <p:nvPr>
            <p:ph type="sldImg"/>
          </p:nvPr>
        </p:nvSpPr>
        <p:spPr>
          <a:prstGeom prst="rect">
            <a:avLst/>
          </a:prstGeom>
        </p:spPr>
        <p:txBody>
          <a:bodyPr/>
          <a:lstStyle/>
          <a:p>
            <a:pPr/>
          </a:p>
        </p:txBody>
      </p:sp>
      <p:sp>
        <p:nvSpPr>
          <p:cNvPr id="510" name="Shape 510"/>
          <p:cNvSpPr/>
          <p:nvPr>
            <p:ph type="body" sz="quarter" idx="1"/>
          </p:nvPr>
        </p:nvSpPr>
        <p:spPr>
          <a:prstGeom prst="rect">
            <a:avLst/>
          </a:prstGeom>
        </p:spPr>
        <p:txBody>
          <a:bodyPr/>
          <a:lstStyle/>
          <a:p>
            <a:pPr/>
            <a:r>
              <a:t>we can decompose the raw time series, into three components, trend, seasonality, and the residual </a:t>
            </a:r>
          </a:p>
          <a:p>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7" name="Shape 677"/>
          <p:cNvSpPr/>
          <p:nvPr>
            <p:ph type="sldImg"/>
          </p:nvPr>
        </p:nvSpPr>
        <p:spPr>
          <a:prstGeom prst="rect">
            <a:avLst/>
          </a:prstGeom>
        </p:spPr>
        <p:txBody>
          <a:bodyPr/>
          <a:lstStyle/>
          <a:p>
            <a:pPr/>
          </a:p>
        </p:txBody>
      </p:sp>
      <p:sp>
        <p:nvSpPr>
          <p:cNvPr id="678" name="Shape 678"/>
          <p:cNvSpPr/>
          <p:nvPr>
            <p:ph type="body" sz="quarter" idx="1"/>
          </p:nvPr>
        </p:nvSpPr>
        <p:spPr>
          <a:prstGeom prst="rect">
            <a:avLst/>
          </a:prstGeom>
        </p:spPr>
        <p:txBody>
          <a:bodyPr/>
          <a:lstStyle/>
          <a:p>
            <a:pPr/>
            <a:r>
              <a:t>Dips don’t always mean a fork happen for sure, because people are not robots, people have social intelligence, they can self-correct.</a:t>
            </a:r>
          </a:p>
          <a:p>
            <a:pPr/>
            <a:r>
              <a:t>But, it shows that the community is going through a rough patch, and sometimes things may go completely out of control.</a:t>
            </a:r>
          </a:p>
          <a:p>
            <a:pPr/>
            <a:r>
              <a:t>When we detect that we’re heading towards a rough patch, an intervention, or a cooling-off period is probably a good idea. That’s how this could be used to inform decisions.</a:t>
            </a:r>
          </a:p>
          <a:p>
            <a:pPr/>
          </a:p>
          <a:p>
            <a:pPr/>
            <a:r>
              <a:t>Same about periodicity; is it a community that went through one rough patch in 15 years, or is it a community that seems to have drama pop up every other week? If it pops up every other week, then chances are sooner or later, the dishes are gonna fly, and someone is gonna pack up their suitcase and move out.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Not everything works smoothly all the time, though.</a:t>
            </a:r>
          </a:p>
          <a:p>
            <a:pPr/>
          </a:p>
          <a:p>
            <a:pPr/>
            <a:r>
              <a:t>Problems arise:</a:t>
            </a:r>
          </a:p>
          <a:p>
            <a:pPr/>
          </a:p>
          <a:p>
            <a:pPr/>
            <a:r>
              <a:t>Uncertainty?</a:t>
            </a:r>
          </a:p>
          <a:p>
            <a:pPr/>
            <a:r>
              <a:t>Will the vendor stick around?</a:t>
            </a:r>
          </a:p>
          <a:p>
            <a:pPr/>
            <a:r>
              <a:t>“Industry is just as afraid of "fly-by-night" open source packages as it is of fly-by-night vendors that may not be around tomorrow.”</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3" name="Shape 683"/>
          <p:cNvSpPr/>
          <p:nvPr>
            <p:ph type="sldImg"/>
          </p:nvPr>
        </p:nvSpPr>
        <p:spPr>
          <a:prstGeom prst="rect">
            <a:avLst/>
          </a:prstGeom>
        </p:spPr>
        <p:txBody>
          <a:bodyPr/>
          <a:lstStyle/>
          <a:p>
            <a:pPr/>
          </a:p>
        </p:txBody>
      </p:sp>
      <p:sp>
        <p:nvSpPr>
          <p:cNvPr id="684" name="Shape 684"/>
          <p:cNvSpPr/>
          <p:nvPr>
            <p:ph type="body" sz="quarter" idx="1"/>
          </p:nvPr>
        </p:nvSpPr>
        <p:spPr>
          <a:prstGeom prst="rect">
            <a:avLst/>
          </a:prstGeom>
        </p:spPr>
        <p:txBody>
          <a:bodyPr/>
          <a:lstStyle/>
          <a:p>
            <a:pPr/>
            <a:r>
              <a:t>Dips don’t always mean a fork happen for sure, because people are not robots, people have social intelligence, they can self-correct.</a:t>
            </a:r>
          </a:p>
          <a:p>
            <a:pPr/>
            <a:r>
              <a:t>But, it shows that the community is going through a rough patch, and sometimes things may go completely out of control.</a:t>
            </a:r>
          </a:p>
          <a:p>
            <a:pPr/>
            <a:r>
              <a:t>When we detect that we’re heading towards a rough patch, an intervention, or a cooling-off period is probably a good idea. That’s how this could be used to inform decisions.</a:t>
            </a:r>
          </a:p>
          <a:p>
            <a:pPr/>
          </a:p>
          <a:p>
            <a:pPr/>
            <a:r>
              <a:t>Same about periodicity; is it a community that went through one rough patch in 15 years, or is it a community that seems to have drama pop up every other week? If it pops up every other week, then chances are sooner or later, the dishes are gonna fly, and someone is gonna pack up their suitcase and move out.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I researched communication and collaboration problems, </a:t>
            </a:r>
          </a:p>
          <a:p>
            <a:pPr/>
            <a:r>
              <a:t>specifically, with regards to forking, i.e. when a software development community starts to disintegrate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Developing complex software is complex,</a:t>
            </a:r>
          </a:p>
          <a:p>
            <a:pPr/>
          </a:p>
          <a:p>
            <a:pPr/>
            <a:r>
              <a:t>many software developers interact</a:t>
            </a:r>
          </a:p>
          <a:p>
            <a:pPr/>
            <a:r>
              <a:t>they may have the same goals, or they may have different goals</a:t>
            </a:r>
          </a:p>
          <a:p>
            <a:pPr/>
            <a:r>
              <a:t>they may have the same values, or they may have different value, </a:t>
            </a:r>
          </a:p>
          <a:p>
            <a:pPr/>
            <a:r>
              <a:t>the same communication styles, or different communication styles</a:t>
            </a:r>
          </a:p>
          <a:p>
            <a:pPr/>
          </a:p>
          <a:p>
            <a:pPr/>
            <a:r>
              <a:t>these interactions can be healthy or troubled. </a:t>
            </a:r>
          </a:p>
          <a:p>
            <a:pPr/>
            <a:r>
              <a:t>troubled interaction may lead to failure, which manifest themselves as forks</a:t>
            </a:r>
          </a:p>
          <a:p>
            <a:pPr/>
          </a:p>
          <a:p>
            <a:pPr/>
            <a:r>
              <a:t>these failures affect many people, including developers, users</a:t>
            </a:r>
          </a:p>
          <a:p>
            <a:pPr/>
          </a:p>
          <a:p>
            <a:pPr/>
            <a:r>
              <a:t>the question is, can we save troubled projects?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before moving forward, let me define what we mean by forking.</a:t>
            </a:r>
          </a:p>
          <a:p>
            <a:pPr/>
          </a:p>
          <a:p>
            <a:pPr/>
          </a:p>
          <a:p>
            <a:pPr/>
            <a:r>
              <a:t>forking can be undesirable, as it results in the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forking occurs for different reasons</a:t>
            </a:r>
          </a:p>
          <a:p>
            <a:pPr/>
          </a:p>
          <a:p>
            <a:pPr/>
            <a:r>
              <a:t>we divide them into conflict-driven and non-conflict-driven forks</a:t>
            </a: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This is an important question to look at, because </a:t>
            </a:r>
          </a:p>
          <a:p>
            <a:pPr/>
            <a:r>
              <a:t>Many people depend on Open Source</a:t>
            </a:r>
          </a:p>
          <a:p>
            <a:pPr/>
            <a:r>
              <a:t>Developer, sponsors, companies, stake-holders can make better-informed decision with the insights of our research</a:t>
            </a:r>
          </a:p>
          <a:p>
            <a:pPr/>
            <a:r>
              <a:t>It is important to be affiliated or using a healthy live project, vs. a project that’s in the process of self-destructing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let me show you two examples of the concerns developers in open source have. </a:t>
            </a:r>
          </a:p>
          <a:p>
            <a:pPr/>
          </a:p>
          <a:p>
            <a:pPr/>
            <a:r>
              <a:t>This is a message sent on the official project discussion board, by a developer who’s experiencing the volatile atmosphere in the project</a:t>
            </a:r>
          </a:p>
          <a:p>
            <a:p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jason.penton@smilecoms.com"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jpeg"/><Relationship Id="rId4" Type="http://schemas.openxmlformats.org/officeDocument/2006/relationships/image" Target="../media/image18.png"/><Relationship Id="rId5" Type="http://schemas.openxmlformats.org/officeDocument/2006/relationships/image" Target="../media/image4.jpeg"/><Relationship Id="rId6" Type="http://schemas.openxmlformats.org/officeDocument/2006/relationships/image" Target="../media/image19.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5.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abalashov@evaristesys.com?subject=" TargetMode="Externa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mailto:henning.westerholt@1und1.de?subject="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6.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8.png"/><Relationship Id="rId4" Type="http://schemas.openxmlformats.org/officeDocument/2006/relationships/image" Target="../media/image36.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37.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 Id="rId3" Type="http://schemas.openxmlformats.org/officeDocument/2006/relationships/image" Target="../media/image2.jpeg"/><Relationship Id="rId4" Type="http://schemas.openxmlformats.org/officeDocument/2006/relationships/image" Target="../media/image51.png"/><Relationship Id="rId5" Type="http://schemas.openxmlformats.org/officeDocument/2006/relationships/image" Target="../media/image52.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50.png"/><Relationship Id="rId4" Type="http://schemas.openxmlformats.org/officeDocument/2006/relationships/image" Target="../media/image2.jpe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53.png"/><Relationship Id="rId8" Type="http://schemas.openxmlformats.org/officeDocument/2006/relationships/image" Target="../media/image54.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 Id="rId3" Type="http://schemas.openxmlformats.org/officeDocument/2006/relationships/image" Target="../media/image2.jpeg"/><Relationship Id="rId4" Type="http://schemas.openxmlformats.org/officeDocument/2006/relationships/image" Target="../media/image9.png"/><Relationship Id="rId5" Type="http://schemas.openxmlformats.org/officeDocument/2006/relationships/image" Target="../media/image10.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jpeg"/><Relationship Id="rId5" Type="http://schemas.openxmlformats.org/officeDocument/2006/relationships/image" Target="../media/image6.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57.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 Id="rId3" Type="http://schemas.openxmlformats.org/officeDocument/2006/relationships/image" Target="../media/image3.jpeg"/><Relationship Id="rId4" Type="http://schemas.openxmlformats.org/officeDocument/2006/relationships/image" Target="../media/image59.png"/><Relationship Id="rId5" Type="http://schemas.openxmlformats.org/officeDocument/2006/relationships/image" Target="../media/image4.jpeg"/><Relationship Id="rId6" Type="http://schemas.openxmlformats.org/officeDocument/2006/relationships/image" Target="../media/image60.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 Id="rId3" Type="http://schemas.openxmlformats.org/officeDocument/2006/relationships/image" Target="../media/image3.jpeg"/><Relationship Id="rId4" Type="http://schemas.openxmlformats.org/officeDocument/2006/relationships/image" Target="../media/image59.png"/><Relationship Id="rId5" Type="http://schemas.openxmlformats.org/officeDocument/2006/relationships/image" Target="../media/image4.jpeg"/><Relationship Id="rId6" Type="http://schemas.openxmlformats.org/officeDocument/2006/relationships/image" Target="../media/image60.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gif"/></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6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 Id="rId3" Type="http://schemas.openxmlformats.org/officeDocument/2006/relationships/image" Target="../media/image66.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43.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7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gif"/></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 Id="rId3" Type="http://schemas.openxmlformats.org/officeDocument/2006/relationships/image" Target="../media/image24.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27.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91.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91.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92.png"/><Relationship Id="rId4" Type="http://schemas.openxmlformats.org/officeDocument/2006/relationships/image" Target="../media/image9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jpeg"/><Relationship Id="rId5" Type="http://schemas.openxmlformats.org/officeDocument/2006/relationships/image" Target="../media/image9.png"/><Relationship Id="rId6" Type="http://schemas.openxmlformats.org/officeDocument/2006/relationships/image" Target="../media/image10.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102.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3.png"/><Relationship Id="rId3" Type="http://schemas.openxmlformats.org/officeDocument/2006/relationships/image" Target="../media/image104.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mailto:abalashov@evaristesy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xfrm>
            <a:off x="652685" y="963406"/>
            <a:ext cx="11699430" cy="3216326"/>
          </a:xfrm>
          <a:prstGeom prst="rect">
            <a:avLst/>
          </a:prstGeom>
        </p:spPr>
        <p:txBody>
          <a:bodyPr/>
          <a:lstStyle/>
          <a:p>
            <a:pPr defTabSz="514095">
              <a:defRPr sz="5104"/>
            </a:pPr>
            <a:r>
              <a:t>Longitudinal Analysis of Collaboration in</a:t>
            </a:r>
            <a:br/>
            <a:r>
              <a:t> Forked Open Source Software Development Projects</a:t>
            </a:r>
          </a:p>
        </p:txBody>
      </p:sp>
      <p:pic>
        <p:nvPicPr>
          <p:cNvPr id="120" name="Screen Shot 2016-02-05 at 12.26.47 PM.png"/>
          <p:cNvPicPr>
            <a:picLocks noChangeAspect="1"/>
          </p:cNvPicPr>
          <p:nvPr/>
        </p:nvPicPr>
        <p:blipFill>
          <a:blip r:embed="rId3">
            <a:extLst/>
          </a:blip>
          <a:stretch>
            <a:fillRect/>
          </a:stretch>
        </p:blipFill>
        <p:spPr>
          <a:xfrm>
            <a:off x="3639772" y="5311026"/>
            <a:ext cx="5725256" cy="1230909"/>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186" name="Shape 186"/>
          <p:cNvSpPr/>
          <p:nvPr>
            <p:ph type="body" sz="half" idx="1"/>
          </p:nvPr>
        </p:nvSpPr>
        <p:spPr>
          <a:xfrm>
            <a:off x="952500" y="2603500"/>
            <a:ext cx="11099800" cy="4186392"/>
          </a:xfrm>
          <a:prstGeom prst="rect">
            <a:avLst/>
          </a:prstGeom>
        </p:spPr>
        <p:txBody>
          <a:bodyPr/>
          <a:lstStyle/>
          <a:p>
            <a:pPr marL="0" indent="0">
              <a:buSzTx/>
              <a:buNone/>
              <a:defRPr sz="800">
                <a:solidFill>
                  <a:srgbClr val="DCDEE0"/>
                </a:solidFill>
              </a:defRPr>
            </a:pPr>
            <a:r>
              <a:t>'</a:t>
            </a:r>
            <a:r>
              <a:rPr u="sng">
                <a:hlinkClick r:id="rId2" invalidUrl="" action="" tgtFrame="" tooltip="" history="1" highlightClick="0" endSnd="0"/>
              </a:rPr>
              <a:t>jason.penton@smilecoms.com</a:t>
            </a:r>
            <a:r>
              <a:t>'</a:t>
            </a:r>
            <a:br/>
            <a:r>
              <a:t>'2008-08-04 11:51:25'</a:t>
            </a:r>
            <a:br/>
            <a:r>
              <a:t>'[Kamailio-Devel] [Devel] SF.net SVN: opensips:[4568] tags/1.4.0/'</a:t>
            </a:r>
          </a:p>
          <a:p>
            <a:pPr marL="0" indent="0" algn="ctr">
              <a:buSzTx/>
              <a:buNone/>
              <a:defRPr sz="2800"/>
            </a:pPr>
            <a:r>
              <a:rPr b="1">
                <a:latin typeface="Helvetica"/>
                <a:ea typeface="Helvetica"/>
                <a:cs typeface="Helvetica"/>
                <a:sym typeface="Helvetica"/>
              </a:rPr>
              <a:t>“</a:t>
            </a:r>
            <a:r>
              <a:rPr i="1"/>
              <a:t>[…] so now we have [three parallel projects]</a:t>
            </a:r>
            <a:br>
              <a:rPr i="1"/>
            </a:br>
            <a:r>
              <a:rPr i="1"/>
              <a:t>Surely, </a:t>
            </a:r>
            <a:r>
              <a:rPr i="1">
                <a:solidFill>
                  <a:schemeClr val="accent5"/>
                </a:solidFill>
              </a:rPr>
              <a:t>this is starting to confuse users and also dilute the number of developers</a:t>
            </a:r>
            <a:r>
              <a:rPr i="1"/>
              <a:t> working to ONE common goal. Is this really what we as developers and users want? Is this really what the majority codebase of the product needs? </a:t>
            </a:r>
            <a:r>
              <a:rPr i="1">
                <a:solidFill>
                  <a:schemeClr val="accent2">
                    <a:hueOff val="-554920"/>
                    <a:satOff val="-21482"/>
                    <a:lumOff val="-6228"/>
                  </a:schemeClr>
                </a:solidFill>
              </a:rPr>
              <a:t>I'd be far happier having all the developers of these 3 projects working on ONE project!</a:t>
            </a:r>
            <a:r>
              <a:rPr b="1">
                <a:solidFill>
                  <a:schemeClr val="accent2">
                    <a:hueOff val="-554920"/>
                    <a:satOff val="-21482"/>
                    <a:lumOff val="-6228"/>
                  </a:schemeClr>
                </a:solidFill>
                <a:latin typeface="Helvetica"/>
                <a:ea typeface="Helvetica"/>
                <a:cs typeface="Helvetica"/>
                <a:sym typeface="Helvetica"/>
              </a:rPr>
              <a:t>”</a:t>
            </a:r>
          </a:p>
        </p:txBody>
      </p:sp>
      <p:sp>
        <p:nvSpPr>
          <p:cNvPr id="187" name="Shape 187"/>
          <p:cNvSpPr/>
          <p:nvPr>
            <p:ph type="title"/>
          </p:nvPr>
        </p:nvSpPr>
        <p:spPr>
          <a:xfrm>
            <a:off x="1803996" y="444500"/>
            <a:ext cx="9396808" cy="2159000"/>
          </a:xfrm>
          <a:prstGeom prst="rect">
            <a:avLst/>
          </a:prstGeom>
        </p:spPr>
        <p:txBody>
          <a:bodyPr/>
          <a:lstStyle/>
          <a:p>
            <a:pPr algn="l">
              <a:defRPr sz="4900"/>
            </a:pPr>
            <a:r>
              <a:t>Example: Concerned Developers</a:t>
            </a:r>
            <a:br/>
            <a:r>
              <a:t>Dilution of workforce</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89" name="Shape 189"/>
          <p:cNvSpPr/>
          <p:nvPr>
            <p:ph type="title"/>
          </p:nvPr>
        </p:nvSpPr>
        <p:spPr>
          <a:prstGeom prst="rect">
            <a:avLst/>
          </a:prstGeom>
        </p:spPr>
        <p:txBody>
          <a:bodyPr/>
          <a:lstStyle>
            <a:lvl1pPr defTabSz="514095">
              <a:defRPr sz="7480"/>
            </a:lvl1pPr>
          </a:lstStyle>
          <a:p>
            <a:pPr/>
            <a:r>
              <a:t>Social Health is Important</a:t>
            </a:r>
          </a:p>
        </p:txBody>
      </p:sp>
      <p:sp>
        <p:nvSpPr>
          <p:cNvPr id="190" name="Shape 190"/>
          <p:cNvSpPr/>
          <p:nvPr>
            <p:ph type="body" idx="1"/>
          </p:nvPr>
        </p:nvSpPr>
        <p:spPr>
          <a:xfrm>
            <a:off x="965200" y="2387600"/>
            <a:ext cx="10094417" cy="6286500"/>
          </a:xfrm>
          <a:prstGeom prst="rect">
            <a:avLst/>
          </a:prstGeom>
        </p:spPr>
        <p:txBody>
          <a:bodyPr/>
          <a:lstStyle/>
          <a:p>
            <a:pPr marL="345722" indent="-345722"/>
            <a:r>
              <a:t>Is project likely to fork?</a:t>
            </a:r>
          </a:p>
          <a:p>
            <a:pPr marL="345722" indent="-345722"/>
            <a:r>
              <a:t>When? </a:t>
            </a:r>
          </a:p>
          <a:p>
            <a:pPr marL="345722" indent="-345722"/>
            <a:r>
              <a:t>Can we intervene?</a:t>
            </a:r>
          </a:p>
          <a:p>
            <a:pPr marL="345722" indent="-345722"/>
            <a:r>
              <a:t>Objectively view whether this is a community you want to get involved and invest in. </a:t>
            </a:r>
          </a:p>
        </p:txBody>
      </p:sp>
      <p:sp>
        <p:nvSpPr>
          <p:cNvPr id="191" name="Shape 19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95" name="Shape 195"/>
          <p:cNvSpPr/>
          <p:nvPr>
            <p:ph type="title"/>
          </p:nvPr>
        </p:nvSpPr>
        <p:spPr>
          <a:prstGeom prst="rect">
            <a:avLst/>
          </a:prstGeom>
        </p:spPr>
        <p:txBody>
          <a:bodyPr/>
          <a:lstStyle/>
          <a:p>
            <a:pPr/>
            <a:r>
              <a:t>Related Work</a:t>
            </a:r>
          </a:p>
        </p:txBody>
      </p:sp>
      <p:sp>
        <p:nvSpPr>
          <p:cNvPr id="196" name="Shape 19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7" name="Shape 197"/>
          <p:cNvSpPr/>
          <p:nvPr/>
        </p:nvSpPr>
        <p:spPr>
          <a:xfrm>
            <a:off x="1403343" y="3565524"/>
            <a:ext cx="10198114"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5722" indent="-345722" algn="l">
              <a:spcBef>
                <a:spcPts val="3200"/>
              </a:spcBef>
              <a:buSzPct val="75000"/>
              <a:buChar char="•"/>
              <a:defRPr sz="2800"/>
            </a:pPr>
            <a:r>
              <a:t>Identifying knowledge brokers </a:t>
            </a:r>
            <a:r>
              <a:rPr sz="1400"/>
              <a:t>[52]</a:t>
            </a:r>
            <a:endParaRPr sz="1400"/>
          </a:p>
          <a:p>
            <a:pPr marL="345722" indent="-345722" algn="l">
              <a:spcBef>
                <a:spcPts val="3200"/>
              </a:spcBef>
              <a:buSzPct val="75000"/>
              <a:buChar char="•"/>
              <a:defRPr sz="2800"/>
            </a:pPr>
            <a:r>
              <a:t>Static Communication patterns </a:t>
            </a:r>
            <a:r>
              <a:rPr sz="1400"/>
              <a:t>[26]</a:t>
            </a:r>
          </a:p>
          <a:p>
            <a:pPr marL="345722" indent="-345722" algn="l">
              <a:spcBef>
                <a:spcPts val="3200"/>
              </a:spcBef>
              <a:buSzPct val="75000"/>
              <a:buChar char="•"/>
              <a:defRPr sz="2800"/>
            </a:pPr>
            <a:r>
              <a:t>Sustainability </a:t>
            </a:r>
            <a:r>
              <a:rPr sz="1400"/>
              <a:t>[39]</a:t>
            </a:r>
            <a:endParaRPr sz="1400"/>
          </a:p>
          <a:p>
            <a:pPr marL="345722" indent="-345722" algn="l">
              <a:spcBef>
                <a:spcPts val="3200"/>
              </a:spcBef>
              <a:buSzPct val="75000"/>
              <a:buChar char="•"/>
              <a:defRPr sz="2800"/>
            </a:pPr>
            <a:r>
              <a:t>Visual exploration of collaboration </a:t>
            </a:r>
            <a:r>
              <a:rPr sz="1400"/>
              <a:t>[57]</a:t>
            </a:r>
          </a:p>
          <a:p>
            <a:pPr marL="345722" indent="-345722" algn="l">
              <a:spcBef>
                <a:spcPts val="3200"/>
              </a:spcBef>
              <a:buSzPct val="75000"/>
              <a:buChar char="•"/>
              <a:defRPr sz="2800"/>
            </a:pPr>
            <a:r>
              <a:t>Post-forking porting of new features</a:t>
            </a:r>
            <a:r>
              <a:rPr sz="1400"/>
              <a:t> </a:t>
            </a:r>
            <a:r>
              <a:t>or bug fixes </a:t>
            </a:r>
            <a:r>
              <a:rPr sz="1400"/>
              <a:t>[7]</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01" name="Shape 201"/>
          <p:cNvSpPr/>
          <p:nvPr>
            <p:ph type="title"/>
          </p:nvPr>
        </p:nvSpPr>
        <p:spPr>
          <a:prstGeom prst="rect">
            <a:avLst/>
          </a:prstGeom>
        </p:spPr>
        <p:txBody>
          <a:bodyPr/>
          <a:lstStyle/>
          <a:p>
            <a:pPr defTabSz="490727">
              <a:defRPr sz="6719"/>
            </a:pPr>
            <a:r>
              <a:t>Related Work</a:t>
            </a:r>
          </a:p>
          <a:p>
            <a:pPr defTabSz="490727">
              <a:defRPr sz="6719"/>
            </a:pPr>
            <a:r>
              <a:t>Limitations</a:t>
            </a:r>
          </a:p>
        </p:txBody>
      </p:sp>
      <p:sp>
        <p:nvSpPr>
          <p:cNvPr id="202" name="Shape 20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3" name="Shape 203"/>
          <p:cNvSpPr/>
          <p:nvPr/>
        </p:nvSpPr>
        <p:spPr>
          <a:xfrm>
            <a:off x="1314170" y="3734837"/>
            <a:ext cx="10198114" cy="304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5722" indent="-345722" algn="l">
              <a:spcBef>
                <a:spcPts val="3200"/>
              </a:spcBef>
              <a:buSzPct val="75000"/>
              <a:buChar char="•"/>
              <a:defRPr sz="2800"/>
            </a:pPr>
            <a:r>
              <a:t>Previous research limited to one or two snapshots </a:t>
            </a:r>
          </a:p>
          <a:p>
            <a:pPr marL="345722" indent="-345722" algn="l">
              <a:spcBef>
                <a:spcPts val="3200"/>
              </a:spcBef>
              <a:buSzPct val="75000"/>
              <a:buChar char="•"/>
              <a:defRPr sz="2800"/>
            </a:pPr>
            <a:r>
              <a:t>How dynamics change over time?</a:t>
            </a:r>
          </a:p>
          <a:p>
            <a:pPr marL="345722" indent="-345722" algn="l">
              <a:spcBef>
                <a:spcPts val="3200"/>
              </a:spcBef>
              <a:buSzPct val="75000"/>
              <a:buChar char="•"/>
              <a:defRPr sz="2800"/>
            </a:pPr>
            <a:r>
              <a:t>What happens before forking? </a:t>
            </a:r>
          </a:p>
          <a:p>
            <a:pPr marL="345722" indent="-345722" algn="l">
              <a:spcBef>
                <a:spcPts val="3200"/>
              </a:spcBef>
              <a:buSzPct val="75000"/>
              <a:buChar char="•"/>
              <a:defRPr sz="2800"/>
            </a:pPr>
            <a:r>
              <a:t>Could we have known earlier?</a:t>
            </a:r>
          </a:p>
        </p:txBody>
      </p:sp>
      <p:sp>
        <p:nvSpPr>
          <p:cNvPr id="204" name="Shape 204"/>
          <p:cNvSpPr/>
          <p:nvPr/>
        </p:nvSpPr>
        <p:spPr>
          <a:xfrm>
            <a:off x="902742" y="7793133"/>
            <a:ext cx="10792367" cy="6477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spcBef>
                <a:spcPts val="4200"/>
              </a:spcBef>
            </a:pPr>
            <a:r>
              <a:t>Important gap: the </a:t>
            </a:r>
            <a:r>
              <a:rPr b="1">
                <a:latin typeface="Helvetica"/>
                <a:ea typeface="Helvetica"/>
                <a:cs typeface="Helvetica"/>
                <a:sym typeface="Helvetica"/>
              </a:rPr>
              <a:t>run-up to forks</a:t>
            </a:r>
            <a:r>
              <a:t> seldom studied</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08" name="Shape 208"/>
          <p:cNvSpPr/>
          <p:nvPr>
            <p:ph type="title"/>
          </p:nvPr>
        </p:nvSpPr>
        <p:spPr>
          <a:prstGeom prst="rect">
            <a:avLst/>
          </a:prstGeom>
        </p:spPr>
        <p:txBody>
          <a:bodyPr/>
          <a:lstStyle/>
          <a:p>
            <a:pPr/>
            <a:r>
              <a:t>Research Goals</a:t>
            </a:r>
          </a:p>
        </p:txBody>
      </p:sp>
      <p:sp>
        <p:nvSpPr>
          <p:cNvPr id="209" name="Shape 209"/>
          <p:cNvSpPr/>
          <p:nvPr>
            <p:ph type="body" idx="1"/>
          </p:nvPr>
        </p:nvSpPr>
        <p:spPr>
          <a:xfrm>
            <a:off x="952500" y="3075759"/>
            <a:ext cx="11099800" cy="4754464"/>
          </a:xfrm>
          <a:prstGeom prst="rect">
            <a:avLst/>
          </a:prstGeom>
        </p:spPr>
        <p:txBody>
          <a:bodyPr/>
          <a:lstStyle/>
          <a:p>
            <a:pPr/>
            <a:r>
              <a:t>Can we identify if there is a problem?</a:t>
            </a:r>
          </a:p>
          <a:p>
            <a:pPr/>
            <a:r>
              <a:t>Can we do this early enough that we can actually do something about it?</a:t>
            </a:r>
          </a:p>
          <a:p>
            <a:pPr/>
            <a:r>
              <a:t>Can we do this using objectively automate-able processes without having to be intimately familiar with the projects?</a:t>
            </a:r>
          </a:p>
        </p:txBody>
      </p:sp>
      <p:sp>
        <p:nvSpPr>
          <p:cNvPr id="210" name="Shape 21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tile tx="0" ty="0" sx="100000" sy="100000" flip="none" algn="tl"/>
        </a:blipFill>
      </p:bgPr>
    </p:bg>
    <p:spTree>
      <p:nvGrpSpPr>
        <p:cNvPr id="1" name=""/>
        <p:cNvGrpSpPr/>
        <p:nvPr/>
      </p:nvGrpSpPr>
      <p:grpSpPr>
        <a:xfrm>
          <a:off x="0" y="0"/>
          <a:ext cx="0" cy="0"/>
          <a:chOff x="0" y="0"/>
          <a:chExt cx="0" cy="0"/>
        </a:xfrm>
      </p:grpSpPr>
      <p:sp>
        <p:nvSpPr>
          <p:cNvPr id="214" name="Shape 214"/>
          <p:cNvSpPr/>
          <p:nvPr>
            <p:ph type="title"/>
          </p:nvPr>
        </p:nvSpPr>
        <p:spPr>
          <a:prstGeom prst="rect">
            <a:avLst/>
          </a:prstGeom>
        </p:spPr>
        <p:txBody>
          <a:bodyPr/>
          <a:lstStyle/>
          <a:p>
            <a:pPr/>
            <a:r>
              <a:t>Data Collection</a:t>
            </a:r>
          </a:p>
        </p:txBody>
      </p:sp>
      <p:sp>
        <p:nvSpPr>
          <p:cNvPr id="215" name="Shape 21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6" name="Shape 216"/>
          <p:cNvSpPr/>
          <p:nvPr>
            <p:ph type="body" idx="1"/>
          </p:nvPr>
        </p:nvSpPr>
        <p:spPr>
          <a:xfrm>
            <a:off x="952500" y="3258183"/>
            <a:ext cx="11099800" cy="4754464"/>
          </a:xfrm>
          <a:prstGeom prst="rect">
            <a:avLst/>
          </a:prstGeom>
        </p:spPr>
        <p:txBody>
          <a:bodyPr/>
          <a:lstStyle/>
          <a:p>
            <a:pPr marL="0" indent="0" defTabSz="388620">
              <a:lnSpc>
                <a:spcPct val="117999"/>
              </a:lnSpc>
              <a:spcBef>
                <a:spcPts val="0"/>
              </a:spcBef>
              <a:buSzTx/>
              <a:buNone/>
              <a:defRPr sz="3060">
                <a:latin typeface="Helvetica Neue Light"/>
                <a:ea typeface="Helvetica Neue Light"/>
                <a:cs typeface="Helvetica Neue Light"/>
                <a:sym typeface="Helvetica Neue Light"/>
              </a:defRPr>
            </a:pPr>
            <a:r>
              <a:t>The first challenge you face:</a:t>
            </a:r>
          </a:p>
          <a:p>
            <a:pPr marL="0" indent="0" defTabSz="388620">
              <a:lnSpc>
                <a:spcPct val="117999"/>
              </a:lnSpc>
              <a:spcBef>
                <a:spcPts val="0"/>
              </a:spcBef>
              <a:buSzTx/>
              <a:buNone/>
              <a:defRPr sz="3060">
                <a:latin typeface="Helvetica Neue Light"/>
                <a:ea typeface="Helvetica Neue Light"/>
                <a:cs typeface="Helvetica Neue Light"/>
                <a:sym typeface="Helvetica Neue Light"/>
              </a:defRPr>
            </a:pPr>
          </a:p>
          <a:p>
            <a:pPr marL="377825" indent="-377825" defTabSz="388620">
              <a:lnSpc>
                <a:spcPct val="200000"/>
              </a:lnSpc>
              <a:spcBef>
                <a:spcPts val="0"/>
              </a:spcBef>
              <a:defRPr sz="3060">
                <a:latin typeface="Helvetica Neue Light"/>
                <a:ea typeface="Helvetica Neue Light"/>
                <a:cs typeface="Helvetica Neue Light"/>
                <a:sym typeface="Helvetica Neue Light"/>
              </a:defRPr>
            </a:pPr>
            <a:r>
              <a:t>Finding projects that have gone through various types of forking</a:t>
            </a:r>
          </a:p>
          <a:p>
            <a:pPr lvl="1" marL="755650" indent="-377825" defTabSz="388620">
              <a:lnSpc>
                <a:spcPct val="200000"/>
              </a:lnSpc>
              <a:spcBef>
                <a:spcPts val="0"/>
              </a:spcBef>
              <a:defRPr sz="3060">
                <a:latin typeface="Helvetica Neue Light"/>
                <a:ea typeface="Helvetica Neue Light"/>
                <a:cs typeface="Helvetica Neue Light"/>
                <a:sym typeface="Helvetica Neue Light"/>
              </a:defRPr>
            </a:pPr>
            <a:r>
              <a:t>Projects survived</a:t>
            </a:r>
          </a:p>
          <a:p>
            <a:pPr lvl="2" marL="1133475" indent="-377825" defTabSz="388620">
              <a:lnSpc>
                <a:spcPct val="200000"/>
              </a:lnSpc>
              <a:spcBef>
                <a:spcPts val="0"/>
              </a:spcBef>
              <a:defRPr sz="3060">
                <a:latin typeface="Helvetica Neue Light"/>
                <a:ea typeface="Helvetica Neue Light"/>
                <a:cs typeface="Helvetica Neue Light"/>
                <a:sym typeface="Helvetica Neue Light"/>
              </a:defRPr>
            </a:pPr>
            <a:r>
              <a:t>Project records survived</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20" name="Shape 220"/>
          <p:cNvSpPr/>
          <p:nvPr>
            <p:ph type="title"/>
          </p:nvPr>
        </p:nvSpPr>
        <p:spPr>
          <a:prstGeom prst="rect">
            <a:avLst/>
          </a:prstGeom>
        </p:spPr>
        <p:txBody>
          <a:bodyPr/>
          <a:lstStyle/>
          <a:p>
            <a:pPr defTabSz="490727">
              <a:defRPr sz="6719"/>
            </a:pPr>
            <a:r>
              <a:t>Data Collection</a:t>
            </a:r>
            <a:br/>
            <a:r>
              <a:t>Projects</a:t>
            </a:r>
          </a:p>
        </p:txBody>
      </p:sp>
      <p:pic>
        <p:nvPicPr>
          <p:cNvPr id="221" name="Screen Shot 2016-02-09 at 1.03.19 PM.png"/>
          <p:cNvPicPr>
            <a:picLocks noChangeAspect="1"/>
          </p:cNvPicPr>
          <p:nvPr/>
        </p:nvPicPr>
        <p:blipFill>
          <a:blip r:embed="rId4">
            <a:extLst/>
          </a:blip>
          <a:srcRect l="0" t="10729" r="10762" b="0"/>
          <a:stretch>
            <a:fillRect/>
          </a:stretch>
        </p:blipFill>
        <p:spPr>
          <a:xfrm>
            <a:off x="2646968" y="3031132"/>
            <a:ext cx="8002743" cy="5793150"/>
          </a:xfrm>
          <a:prstGeom prst="rect">
            <a:avLst/>
          </a:prstGeom>
          <a:ln w="12700">
            <a:miter lim="400000"/>
          </a:ln>
        </p:spPr>
      </p:pic>
      <p:sp>
        <p:nvSpPr>
          <p:cNvPr id="222" name="Shape 22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3" name="Shape 223"/>
          <p:cNvSpPr/>
          <p:nvPr/>
        </p:nvSpPr>
        <p:spPr>
          <a:xfrm>
            <a:off x="1986317" y="3585673"/>
            <a:ext cx="105901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800">
                <a:latin typeface="Helvetica"/>
                <a:ea typeface="Helvetica"/>
                <a:cs typeface="Helvetica"/>
                <a:sym typeface="Helvetica"/>
              </a:defRPr>
            </a:lvl1pPr>
          </a:lstStyle>
          <a:p>
            <a:pPr/>
            <a:r>
              <a:t>{</a:t>
            </a:r>
          </a:p>
        </p:txBody>
      </p:sp>
      <p:sp>
        <p:nvSpPr>
          <p:cNvPr id="224" name="Shape 224"/>
          <p:cNvSpPr/>
          <p:nvPr/>
        </p:nvSpPr>
        <p:spPr>
          <a:xfrm>
            <a:off x="2301311" y="7179773"/>
            <a:ext cx="525717" cy="160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9800"/>
            </a:lvl1pPr>
          </a:lstStyle>
          <a:p>
            <a:pPr/>
            <a:r>
              <a:t>{</a:t>
            </a:r>
          </a:p>
        </p:txBody>
      </p:sp>
      <p:sp>
        <p:nvSpPr>
          <p:cNvPr id="225" name="Shape 225"/>
          <p:cNvSpPr/>
          <p:nvPr/>
        </p:nvSpPr>
        <p:spPr>
          <a:xfrm>
            <a:off x="654803" y="7783023"/>
            <a:ext cx="1263812"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900"/>
            </a:lvl1pPr>
          </a:lstStyle>
          <a:p>
            <a:pPr/>
            <a:r>
              <a:t>Not forked</a:t>
            </a:r>
          </a:p>
        </p:txBody>
      </p:sp>
      <p:sp>
        <p:nvSpPr>
          <p:cNvPr id="226" name="Shape 226"/>
          <p:cNvSpPr/>
          <p:nvPr/>
        </p:nvSpPr>
        <p:spPr>
          <a:xfrm>
            <a:off x="2250511" y="5808173"/>
            <a:ext cx="525717"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500"/>
            </a:lvl1pPr>
          </a:lstStyle>
          <a:p>
            <a:pPr/>
            <a:r>
              <a:t>{</a:t>
            </a:r>
          </a:p>
        </p:txBody>
      </p:sp>
      <p:sp>
        <p:nvSpPr>
          <p:cNvPr id="227" name="Shape 227"/>
          <p:cNvSpPr/>
          <p:nvPr/>
        </p:nvSpPr>
        <p:spPr>
          <a:xfrm>
            <a:off x="2250511" y="4185748"/>
            <a:ext cx="525717" cy="191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1900"/>
            </a:lvl1pPr>
          </a:lstStyle>
          <a:p>
            <a:pPr/>
            <a:r>
              <a:t>{</a:t>
            </a:r>
          </a:p>
        </p:txBody>
      </p:sp>
      <p:sp>
        <p:nvSpPr>
          <p:cNvPr id="228" name="Shape 228"/>
          <p:cNvSpPr/>
          <p:nvPr/>
        </p:nvSpPr>
        <p:spPr>
          <a:xfrm>
            <a:off x="191181" y="5039823"/>
            <a:ext cx="2292655"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900"/>
            </a:pPr>
            <a:r>
              <a:t>Non-conflict-driven</a:t>
            </a:r>
            <a:br/>
            <a:r>
              <a:rPr sz="1200"/>
              <a:t>Community-driven</a:t>
            </a:r>
          </a:p>
        </p:txBody>
      </p:sp>
      <p:sp>
        <p:nvSpPr>
          <p:cNvPr id="229" name="Shape 229"/>
          <p:cNvSpPr/>
          <p:nvPr/>
        </p:nvSpPr>
        <p:spPr>
          <a:xfrm>
            <a:off x="65794" y="3922223"/>
            <a:ext cx="2441830"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900"/>
            </a:lvl1pPr>
          </a:lstStyle>
          <a:p>
            <a:pPr/>
            <a:r>
              <a:t>Conflict-driven</a:t>
            </a:r>
          </a:p>
        </p:txBody>
      </p:sp>
      <p:sp>
        <p:nvSpPr>
          <p:cNvPr id="230" name="Shape 230"/>
          <p:cNvSpPr/>
          <p:nvPr/>
        </p:nvSpPr>
        <p:spPr>
          <a:xfrm>
            <a:off x="178481" y="6538423"/>
            <a:ext cx="2292655"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900"/>
            </a:pPr>
            <a:r>
              <a:t>Non-conflict-driven</a:t>
            </a:r>
            <a:br/>
            <a:r>
              <a:rPr sz="1200"/>
              <a:t>Technical</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title"/>
          </p:nvPr>
        </p:nvSpPr>
        <p:spPr>
          <a:prstGeom prst="rect">
            <a:avLst/>
          </a:prstGeom>
        </p:spPr>
        <p:txBody>
          <a:bodyPr/>
          <a:lstStyle/>
          <a:p>
            <a:pPr/>
            <a:r>
              <a:t>Methodology</a:t>
            </a:r>
          </a:p>
        </p:txBody>
      </p:sp>
      <p:sp>
        <p:nvSpPr>
          <p:cNvPr id="235" name="Shape 235"/>
          <p:cNvSpPr/>
          <p:nvPr>
            <p:ph type="body" sz="half" idx="1"/>
          </p:nvPr>
        </p:nvSpPr>
        <p:spPr>
          <a:xfrm>
            <a:off x="965200" y="2387600"/>
            <a:ext cx="6442621" cy="5131991"/>
          </a:xfrm>
          <a:prstGeom prst="rect">
            <a:avLst/>
          </a:prstGeom>
        </p:spPr>
        <p:txBody>
          <a:bodyPr/>
          <a:lstStyle/>
          <a:p>
            <a:pPr marL="0" indent="0">
              <a:buSzTx/>
              <a:buNone/>
            </a:pPr>
            <a:r>
              <a:t>Two analyses:</a:t>
            </a:r>
          </a:p>
          <a:p>
            <a:pPr marL="345722" indent="-345722"/>
            <a:r>
              <a:t>Time series analysis of developers’ communication sentiments</a:t>
            </a:r>
          </a:p>
          <a:p>
            <a:pPr marL="345722" indent="-345722"/>
            <a:r>
              <a:t>Social network analysis of developers’ interaction graphs</a:t>
            </a:r>
          </a:p>
        </p:txBody>
      </p:sp>
      <p:sp>
        <p:nvSpPr>
          <p:cNvPr id="236" name="Shape 23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39" name="Group 239"/>
          <p:cNvGrpSpPr/>
          <p:nvPr/>
        </p:nvGrpSpPr>
        <p:grpSpPr>
          <a:xfrm>
            <a:off x="8181170" y="2167866"/>
            <a:ext cx="4360708" cy="3545271"/>
            <a:chOff x="0" y="0"/>
            <a:chExt cx="4360707" cy="3545270"/>
          </a:xfrm>
        </p:grpSpPr>
        <p:pic>
          <p:nvPicPr>
            <p:cNvPr id="238" name="01_time_series_noise_data.jpg"/>
            <p:cNvPicPr>
              <a:picLocks noChangeAspect="1"/>
            </p:cNvPicPr>
            <p:nvPr/>
          </p:nvPicPr>
          <p:blipFill>
            <a:blip r:embed="rId3">
              <a:extLst/>
            </a:blip>
            <a:srcRect l="2217" t="0" r="10361" b="0"/>
            <a:stretch>
              <a:fillRect/>
            </a:stretch>
          </p:blipFill>
          <p:spPr>
            <a:xfrm>
              <a:off x="127000" y="88900"/>
              <a:ext cx="4106708" cy="3215071"/>
            </a:xfrm>
            <a:prstGeom prst="rect">
              <a:avLst/>
            </a:prstGeom>
            <a:ln>
              <a:noFill/>
            </a:ln>
            <a:effectLst/>
          </p:spPr>
        </p:pic>
        <p:pic>
          <p:nvPicPr>
            <p:cNvPr id="237" name=""/>
            <p:cNvPicPr>
              <a:picLocks noChangeAspect="0"/>
            </p:cNvPicPr>
            <p:nvPr/>
          </p:nvPicPr>
          <p:blipFill>
            <a:blip r:embed="rId4">
              <a:extLst/>
            </a:blip>
            <a:stretch>
              <a:fillRect/>
            </a:stretch>
          </p:blipFill>
          <p:spPr>
            <a:xfrm>
              <a:off x="0" y="-1"/>
              <a:ext cx="4360708" cy="3545272"/>
            </a:xfrm>
            <a:prstGeom prst="rect">
              <a:avLst/>
            </a:prstGeom>
            <a:effectLst/>
          </p:spPr>
        </p:pic>
      </p:grpSp>
      <p:grpSp>
        <p:nvGrpSpPr>
          <p:cNvPr id="242" name="Group 242"/>
          <p:cNvGrpSpPr/>
          <p:nvPr/>
        </p:nvGrpSpPr>
        <p:grpSpPr>
          <a:xfrm>
            <a:off x="8181170" y="5689484"/>
            <a:ext cx="4360708" cy="3172042"/>
            <a:chOff x="0" y="0"/>
            <a:chExt cx="4360707" cy="3172041"/>
          </a:xfrm>
        </p:grpSpPr>
        <p:pic>
          <p:nvPicPr>
            <p:cNvPr id="241" name="3575872381_0da1eec53a.jpg"/>
            <p:cNvPicPr>
              <a:picLocks noChangeAspect="1"/>
            </p:cNvPicPr>
            <p:nvPr/>
          </p:nvPicPr>
          <p:blipFill>
            <a:blip r:embed="rId5">
              <a:extLst/>
            </a:blip>
            <a:srcRect l="0" t="0" r="0" b="0"/>
            <a:stretch>
              <a:fillRect/>
            </a:stretch>
          </p:blipFill>
          <p:spPr>
            <a:xfrm>
              <a:off x="127000" y="88900"/>
              <a:ext cx="4106708" cy="2841842"/>
            </a:xfrm>
            <a:prstGeom prst="rect">
              <a:avLst/>
            </a:prstGeom>
            <a:ln>
              <a:noFill/>
            </a:ln>
            <a:effectLst/>
          </p:spPr>
        </p:pic>
        <p:pic>
          <p:nvPicPr>
            <p:cNvPr id="240" name=""/>
            <p:cNvPicPr>
              <a:picLocks noChangeAspect="0"/>
            </p:cNvPicPr>
            <p:nvPr/>
          </p:nvPicPr>
          <p:blipFill>
            <a:blip r:embed="rId6">
              <a:extLst/>
            </a:blip>
            <a:stretch>
              <a:fillRect/>
            </a:stretch>
          </p:blipFill>
          <p:spPr>
            <a:xfrm>
              <a:off x="0" y="0"/>
              <a:ext cx="4360708" cy="3172042"/>
            </a:xfrm>
            <a:prstGeom prst="rect">
              <a:avLst/>
            </a:prstGeom>
            <a:effectLst/>
          </p:spPr>
        </p:pic>
      </p:gr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46" name="Shape 246"/>
          <p:cNvSpPr/>
          <p:nvPr>
            <p:ph type="title"/>
          </p:nvPr>
        </p:nvSpPr>
        <p:spPr>
          <a:prstGeom prst="rect">
            <a:avLst/>
          </a:prstGeom>
        </p:spPr>
        <p:txBody>
          <a:bodyPr/>
          <a:lstStyle>
            <a:lvl1pPr>
              <a:spcBef>
                <a:spcPts val="3200"/>
              </a:spcBef>
              <a:defRPr sz="6000"/>
            </a:lvl1pPr>
          </a:lstStyle>
          <a:p>
            <a:pPr/>
            <a:r>
              <a:t>Time series analysis of sentiments</a:t>
            </a:r>
          </a:p>
        </p:txBody>
      </p:sp>
      <p:sp>
        <p:nvSpPr>
          <p:cNvPr id="247" name="Shape 247"/>
          <p:cNvSpPr/>
          <p:nvPr>
            <p:ph type="body" idx="1"/>
          </p:nvPr>
        </p:nvSpPr>
        <p:spPr>
          <a:xfrm>
            <a:off x="965200" y="2387600"/>
            <a:ext cx="11074401" cy="6250034"/>
          </a:xfrm>
          <a:prstGeom prst="rect">
            <a:avLst/>
          </a:prstGeom>
        </p:spPr>
        <p:txBody>
          <a:bodyPr/>
          <a:lstStyle/>
          <a:p>
            <a:pPr marL="308680" indent="-308680">
              <a:defRPr sz="2700"/>
            </a:pPr>
            <a:r>
              <a:t>Data: Contents of the messages on the projects’ developers mailing list, for the 10-month run-up to the fork. </a:t>
            </a:r>
          </a:p>
          <a:p>
            <a:pPr lvl="1" marL="753180" indent="-308680">
              <a:defRPr sz="1900"/>
            </a:pPr>
            <a:r>
              <a:t>(Average 9,166 messages per project)</a:t>
            </a:r>
          </a:p>
          <a:p>
            <a:pPr marL="308680" indent="-308680">
              <a:defRPr sz="2700"/>
            </a:pPr>
            <a:r>
              <a:t>Anomaly detection as key indicators of problems among the developers, and intervene if needed.</a:t>
            </a:r>
          </a:p>
        </p:txBody>
      </p:sp>
      <p:sp>
        <p:nvSpPr>
          <p:cNvPr id="248" name="Shape 24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2" name="Shape 252"/>
          <p:cNvSpPr/>
          <p:nvPr>
            <p:ph type="title"/>
          </p:nvPr>
        </p:nvSpPr>
        <p:spPr>
          <a:prstGeom prst="rect">
            <a:avLst/>
          </a:prstGeom>
        </p:spPr>
        <p:txBody>
          <a:bodyPr/>
          <a:lstStyle/>
          <a:p>
            <a:pPr/>
            <a:r>
              <a:t>Sentiment Analysis</a:t>
            </a:r>
          </a:p>
        </p:txBody>
      </p:sp>
      <p:sp>
        <p:nvSpPr>
          <p:cNvPr id="253" name="Shape 253"/>
          <p:cNvSpPr/>
          <p:nvPr>
            <p:ph type="body" idx="1"/>
          </p:nvPr>
        </p:nvSpPr>
        <p:spPr>
          <a:prstGeom prst="rect">
            <a:avLst/>
          </a:prstGeom>
        </p:spPr>
        <p:txBody>
          <a:bodyPr/>
          <a:lstStyle/>
          <a:p>
            <a:pPr marL="172861" indent="-172861" defTabSz="457200">
              <a:spcBef>
                <a:spcPts val="0"/>
              </a:spcBef>
              <a:defRPr sz="2700">
                <a:solidFill>
                  <a:srgbClr val="252525"/>
                </a:solidFill>
              </a:defRPr>
            </a:pPr>
          </a:p>
          <a:p>
            <a:pPr marL="172861" indent="-172861" defTabSz="457200">
              <a:spcBef>
                <a:spcPts val="0"/>
              </a:spcBef>
              <a:defRPr sz="2700">
                <a:solidFill>
                  <a:srgbClr val="252525"/>
                </a:solidFill>
              </a:defRPr>
            </a:pPr>
            <a:r>
              <a:t>To determine the attitude of a writer, the overall contextual polarity or emotional reaction to a document, interaction, or event </a:t>
            </a:r>
          </a:p>
          <a:p>
            <a:pPr marL="172861" indent="-172861" defTabSz="457200">
              <a:spcBef>
                <a:spcPts val="0"/>
              </a:spcBef>
              <a:defRPr sz="2700">
                <a:solidFill>
                  <a:srgbClr val="252525"/>
                </a:solidFill>
              </a:defRPr>
            </a:pPr>
          </a:p>
          <a:p>
            <a:pPr marL="0" indent="0" defTabSz="457200">
              <a:spcBef>
                <a:spcPts val="0"/>
              </a:spcBef>
              <a:buSzTx/>
              <a:buNone/>
              <a:defRPr sz="2700">
                <a:solidFill>
                  <a:srgbClr val="252525"/>
                </a:solidFill>
              </a:defRPr>
            </a:pPr>
            <a:r>
              <a:t>Used for </a:t>
            </a:r>
          </a:p>
          <a:p>
            <a:pPr marL="172861" indent="-172861" defTabSz="457200">
              <a:lnSpc>
                <a:spcPct val="150000"/>
              </a:lnSpc>
              <a:spcBef>
                <a:spcPts val="0"/>
              </a:spcBef>
              <a:defRPr sz="2700">
                <a:solidFill>
                  <a:srgbClr val="252525"/>
                </a:solidFill>
              </a:defRPr>
            </a:pPr>
            <a:r>
              <a:t>“Flame” detection</a:t>
            </a:r>
          </a:p>
          <a:p>
            <a:pPr marL="172861" indent="-172861" defTabSz="457200">
              <a:lnSpc>
                <a:spcPct val="150000"/>
              </a:lnSpc>
              <a:spcBef>
                <a:spcPts val="0"/>
              </a:spcBef>
              <a:defRPr sz="2700">
                <a:solidFill>
                  <a:srgbClr val="252525"/>
                </a:solidFill>
              </a:defRPr>
            </a:pPr>
            <a:r>
              <a:t>Bias identification in news sources</a:t>
            </a:r>
          </a:p>
          <a:p>
            <a:pPr marL="172861" indent="-172861" defTabSz="457200">
              <a:lnSpc>
                <a:spcPct val="150000"/>
              </a:lnSpc>
              <a:spcBef>
                <a:spcPts val="0"/>
              </a:spcBef>
              <a:defRPr sz="2700">
                <a:solidFill>
                  <a:srgbClr val="252525"/>
                </a:solidFill>
              </a:defRPr>
            </a:pPr>
            <a:r>
              <a:t>Identifying (in)appropriate content for ad placement</a:t>
            </a:r>
          </a:p>
          <a:p>
            <a:pPr marL="172861" indent="-172861" defTabSz="457200">
              <a:lnSpc>
                <a:spcPct val="150000"/>
              </a:lnSpc>
              <a:spcBef>
                <a:spcPts val="0"/>
              </a:spcBef>
              <a:defRPr sz="2700">
                <a:solidFill>
                  <a:srgbClr val="252525"/>
                </a:solidFill>
              </a:defRPr>
            </a:pPr>
            <a:r>
              <a:t>Targeting advertising/messages, gauging reactions, etc.</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24" name="Shape 124"/>
          <p:cNvSpPr/>
          <p:nvPr>
            <p:ph type="title"/>
          </p:nvPr>
        </p:nvSpPr>
        <p:spPr>
          <a:prstGeom prst="rect">
            <a:avLst/>
          </a:prstGeom>
        </p:spPr>
        <p:txBody>
          <a:bodyPr/>
          <a:lstStyle/>
          <a:p>
            <a:pPr/>
            <a:r>
              <a:t>Great Projects</a:t>
            </a:r>
          </a:p>
        </p:txBody>
      </p:sp>
      <p:sp>
        <p:nvSpPr>
          <p:cNvPr id="125" name="Shape 125"/>
          <p:cNvSpPr/>
          <p:nvPr>
            <p:ph type="body" idx="1"/>
          </p:nvPr>
        </p:nvSpPr>
        <p:spPr>
          <a:xfrm>
            <a:off x="1043844" y="2603500"/>
            <a:ext cx="11304128" cy="4659313"/>
          </a:xfrm>
          <a:prstGeom prst="rect">
            <a:avLst/>
          </a:prstGeom>
        </p:spPr>
        <p:txBody>
          <a:bodyPr/>
          <a:lstStyle/>
          <a:p>
            <a:pPr marL="482600" indent="-228600" defTabSz="457200">
              <a:spcBef>
                <a:spcPts val="0"/>
              </a:spcBef>
              <a:buSzPct val="100000"/>
              <a:defRPr sz="3200"/>
            </a:pPr>
            <a:r>
              <a:t> Technical quality</a:t>
            </a:r>
          </a:p>
          <a:p>
            <a:pPr marL="1043939" indent="-447039" defTabSz="457200">
              <a:spcBef>
                <a:spcPts val="0"/>
              </a:spcBef>
              <a:buSzTx/>
              <a:buNone/>
              <a:defRPr sz="2000"/>
            </a:pPr>
          </a:p>
          <a:p>
            <a:pPr marL="1043939" indent="-447039" defTabSz="457200">
              <a:spcBef>
                <a:spcPts val="0"/>
              </a:spcBef>
              <a:buSzTx/>
              <a:buNone/>
              <a:defRPr sz="2000"/>
            </a:pPr>
          </a:p>
          <a:p>
            <a:pPr marL="482600" indent="-228600" defTabSz="457200">
              <a:spcBef>
                <a:spcPts val="0"/>
              </a:spcBef>
              <a:buSzPct val="100000"/>
              <a:defRPr sz="3200"/>
            </a:pPr>
            <a:r>
              <a:t> Operational health</a:t>
            </a:r>
          </a:p>
          <a:p>
            <a:pPr marL="482600" indent="-228600" defTabSz="457200">
              <a:spcBef>
                <a:spcPts val="0"/>
              </a:spcBef>
              <a:buSzPct val="100000"/>
              <a:defRPr sz="3200"/>
            </a:pPr>
          </a:p>
          <a:p>
            <a:pPr marL="482600" indent="-228600" defTabSz="457200">
              <a:spcBef>
                <a:spcPts val="0"/>
              </a:spcBef>
              <a:buSzPct val="100000"/>
              <a:defRPr sz="3200"/>
            </a:pPr>
            <a:r>
              <a:t> Survivability</a:t>
            </a:r>
          </a:p>
          <a:p>
            <a:pPr marL="825500" indent="-228600" defTabSz="457200">
              <a:spcBef>
                <a:spcPts val="0"/>
              </a:spcBef>
              <a:buSzPct val="100000"/>
              <a:defRPr sz="2000"/>
            </a:pPr>
            <a:r>
              <a:t>Bus #</a:t>
            </a:r>
          </a:p>
        </p:txBody>
      </p:sp>
      <p:sp>
        <p:nvSpPr>
          <p:cNvPr id="126" name="Shape 126"/>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7" name="Shape 127"/>
          <p:cNvSpPr/>
          <p:nvPr/>
        </p:nvSpPr>
        <p:spPr>
          <a:xfrm>
            <a:off x="4451858" y="2038349"/>
            <a:ext cx="4101085"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3200"/>
              </a:spcBef>
              <a:defRPr sz="1600"/>
            </a:lvl1pPr>
          </a:lstStyle>
          <a:p>
            <a:pPr/>
            <a:r>
              <a:t>Assumption: You know what open source is.</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hape 255"/>
          <p:cNvSpPr/>
          <p:nvPr>
            <p:ph type="title"/>
          </p:nvPr>
        </p:nvSpPr>
        <p:spPr>
          <a:prstGeom prst="rect">
            <a:avLst/>
          </a:prstGeom>
        </p:spPr>
        <p:txBody>
          <a:bodyPr/>
          <a:lstStyle/>
          <a:p>
            <a:pPr defTabSz="397256">
              <a:spcBef>
                <a:spcPts val="2800"/>
              </a:spcBef>
              <a:defRPr sz="5440"/>
            </a:pPr>
            <a:r>
              <a:t>Sentiment Analysis</a:t>
            </a:r>
          </a:p>
          <a:p>
            <a:pPr defTabSz="397256">
              <a:spcBef>
                <a:spcPts val="2800"/>
              </a:spcBef>
              <a:defRPr sz="5440"/>
            </a:pPr>
            <a:r>
              <a:t>Examples</a:t>
            </a:r>
          </a:p>
        </p:txBody>
      </p:sp>
      <p:sp>
        <p:nvSpPr>
          <p:cNvPr id="256" name="Shape 256"/>
          <p:cNvSpPr/>
          <p:nvPr>
            <p:ph type="body" sz="half" idx="1"/>
          </p:nvPr>
        </p:nvSpPr>
        <p:spPr>
          <a:xfrm>
            <a:off x="952500" y="2603500"/>
            <a:ext cx="6535354" cy="5759846"/>
          </a:xfrm>
          <a:prstGeom prst="rect">
            <a:avLst/>
          </a:prstGeom>
        </p:spPr>
        <p:txBody>
          <a:bodyPr/>
          <a:lstStyle/>
          <a:p>
            <a:pPr marL="271638" indent="-271638" defTabSz="457200">
              <a:spcBef>
                <a:spcPts val="0"/>
              </a:spcBef>
              <a:defRPr sz="2200"/>
            </a:pPr>
            <a:r>
              <a:t>The Obama administration used it to gauge public opinion to policy announcements and campaign messages ahead of 2012 election.</a:t>
            </a:r>
          </a:p>
          <a:p>
            <a:pPr marL="271638" indent="-271638" defTabSz="457200">
              <a:spcBef>
                <a:spcPts val="0"/>
              </a:spcBef>
              <a:defRPr sz="2200"/>
            </a:pPr>
          </a:p>
          <a:p>
            <a:pPr marL="271638" indent="-271638" defTabSz="457200">
              <a:spcBef>
                <a:spcPts val="0"/>
              </a:spcBef>
              <a:defRPr sz="2200"/>
            </a:pPr>
          </a:p>
          <a:p>
            <a:pPr marL="271638" indent="-271638" defTabSz="457200">
              <a:spcBef>
                <a:spcPts val="0"/>
              </a:spcBef>
              <a:defRPr sz="2200"/>
            </a:pPr>
          </a:p>
          <a:p>
            <a:pPr marL="271638" indent="-271638" defTabSz="457200">
              <a:spcBef>
                <a:spcPts val="0"/>
              </a:spcBef>
              <a:defRPr sz="2200"/>
            </a:pPr>
          </a:p>
          <a:p>
            <a:pPr marL="271638" indent="-271638" defTabSz="457200">
              <a:spcBef>
                <a:spcPts val="0"/>
              </a:spcBef>
              <a:defRPr sz="2200"/>
            </a:pPr>
            <a:r>
              <a:t>Businesses like Expedia use it to understand consumer attitudes and react accordingly.</a:t>
            </a:r>
          </a:p>
        </p:txBody>
      </p:sp>
      <p:sp>
        <p:nvSpPr>
          <p:cNvPr id="257" name="Shape 25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8" name="110.png"/>
          <p:cNvPicPr>
            <a:picLocks noChangeAspect="1"/>
          </p:cNvPicPr>
          <p:nvPr/>
        </p:nvPicPr>
        <p:blipFill>
          <a:blip r:embed="rId3">
            <a:extLst/>
          </a:blip>
          <a:stretch>
            <a:fillRect/>
          </a:stretch>
        </p:blipFill>
        <p:spPr>
          <a:xfrm>
            <a:off x="2866623" y="7049599"/>
            <a:ext cx="7271554" cy="1185823"/>
          </a:xfrm>
          <a:prstGeom prst="rect">
            <a:avLst/>
          </a:prstGeom>
          <a:ln w="12700">
            <a:miter lim="400000"/>
          </a:ln>
        </p:spPr>
      </p:pic>
      <p:pic>
        <p:nvPicPr>
          <p:cNvPr id="259" name="rsz_screen_shot_2012-10-24_at_103053_am-600x453.jpg"/>
          <p:cNvPicPr>
            <a:picLocks noChangeAspect="1"/>
          </p:cNvPicPr>
          <p:nvPr/>
        </p:nvPicPr>
        <p:blipFill>
          <a:blip r:embed="rId4">
            <a:extLst/>
          </a:blip>
          <a:stretch>
            <a:fillRect/>
          </a:stretch>
        </p:blipFill>
        <p:spPr>
          <a:xfrm>
            <a:off x="7434215" y="2833889"/>
            <a:ext cx="4454268" cy="3362972"/>
          </a:xfrm>
          <a:prstGeom prst="rect">
            <a:avLst/>
          </a:prstGeom>
          <a:ln w="12700">
            <a:miter lim="400000"/>
          </a:ln>
        </p:spPr>
      </p:pic>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63" name="Shape 263"/>
          <p:cNvSpPr/>
          <p:nvPr>
            <p:ph type="title"/>
          </p:nvPr>
        </p:nvSpPr>
        <p:spPr>
          <a:prstGeom prst="rect">
            <a:avLst/>
          </a:prstGeom>
        </p:spPr>
        <p:txBody>
          <a:bodyPr/>
          <a:lstStyle>
            <a:lvl1pPr>
              <a:spcBef>
                <a:spcPts val="4200"/>
              </a:spcBef>
            </a:lvl1pPr>
          </a:lstStyle>
          <a:p>
            <a:pPr/>
            <a:r>
              <a:t>Sentiment Analysis</a:t>
            </a:r>
          </a:p>
        </p:txBody>
      </p:sp>
      <p:sp>
        <p:nvSpPr>
          <p:cNvPr id="264" name="Shape 264"/>
          <p:cNvSpPr/>
          <p:nvPr>
            <p:ph type="body" idx="1"/>
          </p:nvPr>
        </p:nvSpPr>
        <p:spPr>
          <a:prstGeom prst="rect">
            <a:avLst/>
          </a:prstGeom>
        </p:spPr>
        <p:txBody>
          <a:bodyPr/>
          <a:lstStyle/>
          <a:p>
            <a:pPr lvl="1" marL="802569" indent="-358069"/>
            <a:r>
              <a:rPr sz="2900"/>
              <a:t>Contents of messages sent/received by contributors</a:t>
            </a:r>
            <a:endParaRPr sz="2900"/>
          </a:p>
          <a:p>
            <a:pPr lvl="1" marL="802569" indent="-358069"/>
            <a:r>
              <a:rPr sz="2900"/>
              <a:t>A time series of sentiments, to analyze</a:t>
            </a:r>
          </a:p>
        </p:txBody>
      </p:sp>
      <p:sp>
        <p:nvSpPr>
          <p:cNvPr id="265" name="Shape 26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title"/>
          </p:nvPr>
        </p:nvSpPr>
        <p:spPr>
          <a:prstGeom prst="rect">
            <a:avLst/>
          </a:prstGeom>
        </p:spPr>
        <p:txBody>
          <a:bodyPr/>
          <a:lstStyle>
            <a:lvl1pPr defTabSz="490727">
              <a:defRPr sz="6719"/>
            </a:lvl1pPr>
          </a:lstStyle>
          <a:p>
            <a:pPr/>
            <a:r>
              <a:t>Time Series Analysis of Sentiments</a:t>
            </a:r>
          </a:p>
        </p:txBody>
      </p:sp>
      <p:pic>
        <p:nvPicPr>
          <p:cNvPr id="270" name="TS_1.pdf"/>
          <p:cNvPicPr>
            <a:picLocks noChangeAspect="1"/>
          </p:cNvPicPr>
          <p:nvPr/>
        </p:nvPicPr>
        <p:blipFill>
          <a:blip r:embed="rId2">
            <a:extLst/>
          </a:blip>
          <a:srcRect l="0" t="0" r="0" b="0"/>
          <a:stretch>
            <a:fillRect/>
          </a:stretch>
        </p:blipFill>
        <p:spPr>
          <a:xfrm>
            <a:off x="1612899" y="2419349"/>
            <a:ext cx="9779002" cy="6667501"/>
          </a:xfrm>
          <a:prstGeom prst="rect">
            <a:avLst/>
          </a:prstGeom>
          <a:ln w="12700">
            <a:miter lim="400000"/>
          </a:ln>
        </p:spPr>
      </p:pic>
      <p:sp>
        <p:nvSpPr>
          <p:cNvPr id="271" name="Shape 271"/>
          <p:cNvSpPr/>
          <p:nvPr/>
        </p:nvSpPr>
        <p:spPr>
          <a:xfrm>
            <a:off x="2333640" y="7026902"/>
            <a:ext cx="8687104" cy="1"/>
          </a:xfrm>
          <a:prstGeom prst="line">
            <a:avLst/>
          </a:prstGeom>
          <a:ln w="635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73" name="Shape 273"/>
          <p:cNvSpPr/>
          <p:nvPr>
            <p:ph type="title"/>
          </p:nvPr>
        </p:nvSpPr>
        <p:spPr>
          <a:prstGeom prst="rect">
            <a:avLst/>
          </a:prstGeom>
        </p:spPr>
        <p:txBody>
          <a:bodyPr/>
          <a:lstStyle/>
          <a:p>
            <a:pPr defTabSz="578358">
              <a:defRPr sz="7919"/>
            </a:pPr>
            <a:r>
              <a:rPr sz="5544"/>
              <a:t>Sentiment Analysis:</a:t>
            </a:r>
            <a:br>
              <a:rPr sz="5544"/>
            </a:br>
            <a:r>
              <a:t>Time Series Analysis</a:t>
            </a:r>
          </a:p>
        </p:txBody>
      </p:sp>
      <p:sp>
        <p:nvSpPr>
          <p:cNvPr id="274" name="Shape 274"/>
          <p:cNvSpPr/>
          <p:nvPr>
            <p:ph type="body" idx="1"/>
          </p:nvPr>
        </p:nvSpPr>
        <p:spPr>
          <a:prstGeom prst="rect">
            <a:avLst/>
          </a:prstGeom>
        </p:spPr>
        <p:txBody>
          <a:bodyPr/>
          <a:lstStyle/>
          <a:p>
            <a:pPr marL="0" indent="0">
              <a:buSzTx/>
              <a:buNone/>
              <a:defRPr sz="2300"/>
            </a:pPr>
            <a:r>
              <a:t>Used in</a:t>
            </a:r>
          </a:p>
          <a:p>
            <a:pPr marL="444500" indent="-444500">
              <a:defRPr sz="2300"/>
            </a:pPr>
            <a:r>
              <a:t>Census analysis</a:t>
            </a:r>
          </a:p>
          <a:p>
            <a:pPr marL="444500" indent="-444500">
              <a:defRPr sz="2300"/>
            </a:pPr>
            <a:r>
              <a:t>Business forecasting: Understanding fluctuations in sales</a:t>
            </a:r>
          </a:p>
          <a:p>
            <a:pPr marL="444500" indent="-444500">
              <a:defRPr sz="2300"/>
            </a:pPr>
            <a:r>
              <a:t>Disease incidence tracking</a:t>
            </a:r>
          </a:p>
          <a:p>
            <a:pPr marL="444500" indent="-444500">
              <a:defRPr sz="2300"/>
            </a:pPr>
            <a:r>
              <a:t>Monitoring unemployment rate; as an economic indicator used by decision makers</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ph type="body" idx="1"/>
          </p:nvPr>
        </p:nvSpPr>
        <p:spPr>
          <a:prstGeom prst="rect">
            <a:avLst/>
          </a:prstGeom>
        </p:spPr>
        <p:txBody>
          <a:bodyPr/>
          <a:lstStyle/>
          <a:p>
            <a:pPr marL="0" indent="0" defTabSz="414781">
              <a:spcBef>
                <a:spcPts val="2900"/>
              </a:spcBef>
              <a:buSzTx/>
              <a:buNone/>
              <a:defRPr sz="2556"/>
            </a:pPr>
            <a:r>
              <a:t>Used to</a:t>
            </a:r>
          </a:p>
          <a:p>
            <a:pPr marL="315594" indent="-315594" defTabSz="414781">
              <a:spcBef>
                <a:spcPts val="2900"/>
              </a:spcBef>
              <a:defRPr b="1" sz="2556">
                <a:latin typeface="Helvetica"/>
                <a:ea typeface="Helvetica"/>
                <a:cs typeface="Helvetica"/>
                <a:sym typeface="Helvetica"/>
              </a:defRPr>
            </a:pPr>
            <a:r>
              <a:t>To understand the past, and predict the future</a:t>
            </a:r>
          </a:p>
          <a:p>
            <a:pPr marL="315594" indent="-315594" defTabSz="414781">
              <a:spcBef>
                <a:spcPts val="2900"/>
              </a:spcBef>
              <a:defRPr sz="2556"/>
            </a:pPr>
            <a:r>
              <a:rPr b="1">
                <a:latin typeface="Helvetica"/>
                <a:ea typeface="Helvetica"/>
                <a:cs typeface="Helvetica"/>
                <a:sym typeface="Helvetica"/>
              </a:rPr>
              <a:t>Forecasting</a:t>
            </a:r>
            <a:r>
              <a:t> (predicting inference, a subset of statistical inference). assumes that present trends continue. This assumption cannot be checked empirically, but, when we identify the likely causes for a trend, we can justify the forecasting(extrapolating it) for a few time-steps at least</a:t>
            </a:r>
          </a:p>
          <a:p>
            <a:pPr marL="315594" indent="-315594" defTabSz="414781">
              <a:spcBef>
                <a:spcPts val="2900"/>
              </a:spcBef>
              <a:defRPr b="1" sz="2556">
                <a:latin typeface="Helvetica"/>
                <a:ea typeface="Helvetica"/>
                <a:cs typeface="Helvetica"/>
                <a:sym typeface="Helvetica"/>
              </a:defRPr>
            </a:pPr>
            <a:r>
              <a:t>Anomaly detection</a:t>
            </a:r>
          </a:p>
          <a:p>
            <a:pPr marL="315594" indent="-315594" defTabSz="414781">
              <a:spcBef>
                <a:spcPts val="2900"/>
              </a:spcBef>
              <a:defRPr sz="2556"/>
            </a:pPr>
            <a:r>
              <a:t>Classification (assigning a time series pattern to a specific category: e.g. gesture recognition of hand movements in sign language videos)</a:t>
            </a:r>
          </a:p>
          <a:p>
            <a:pPr marL="315594" indent="-315594" defTabSz="414781">
              <a:spcBef>
                <a:spcPts val="2900"/>
              </a:spcBef>
              <a:defRPr sz="2556"/>
            </a:pPr>
            <a:r>
              <a:t>Query by content ~ content-based image retrieval</a:t>
            </a:r>
          </a:p>
        </p:txBody>
      </p:sp>
      <p:sp>
        <p:nvSpPr>
          <p:cNvPr id="277" name="Shape 277"/>
          <p:cNvSpPr/>
          <p:nvPr>
            <p:ph type="title"/>
          </p:nvPr>
        </p:nvSpPr>
        <p:spPr>
          <a:prstGeom prst="rect">
            <a:avLst/>
          </a:prstGeom>
        </p:spPr>
        <p:txBody>
          <a:bodyPr/>
          <a:lstStyle/>
          <a:p>
            <a:pPr defTabSz="578358">
              <a:defRPr sz="7919"/>
            </a:pPr>
            <a:r>
              <a:rPr sz="5544"/>
              <a:t>Sentiment Analysis:</a:t>
            </a:r>
            <a:br>
              <a:rPr sz="5544"/>
            </a:br>
            <a:r>
              <a:t>Time Series Analysis</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1" name="Shape 281"/>
          <p:cNvSpPr/>
          <p:nvPr>
            <p:ph type="title"/>
          </p:nvPr>
        </p:nvSpPr>
        <p:spPr>
          <a:prstGeom prst="rect">
            <a:avLst/>
          </a:prstGeom>
        </p:spPr>
        <p:txBody>
          <a:bodyPr/>
          <a:lstStyle>
            <a:lvl1pPr defTabSz="490727">
              <a:defRPr sz="6719"/>
            </a:lvl1pPr>
          </a:lstStyle>
          <a:p>
            <a:pPr/>
            <a:r>
              <a:t>Time Series Analysis of Sentiments</a:t>
            </a:r>
          </a:p>
        </p:txBody>
      </p:sp>
      <p:pic>
        <p:nvPicPr>
          <p:cNvPr id="282" name="D_2.pdf"/>
          <p:cNvPicPr>
            <a:picLocks noChangeAspect="1"/>
          </p:cNvPicPr>
          <p:nvPr/>
        </p:nvPicPr>
        <p:blipFill>
          <a:blip r:embed="rId3">
            <a:extLst/>
          </a:blip>
          <a:stretch>
            <a:fillRect/>
          </a:stretch>
        </p:blipFill>
        <p:spPr>
          <a:xfrm>
            <a:off x="3342551" y="2266109"/>
            <a:ext cx="6319698" cy="7468734"/>
          </a:xfrm>
          <a:prstGeom prst="rect">
            <a:avLst/>
          </a:prstGeom>
          <a:ln w="12700">
            <a:miter lim="400000"/>
          </a:ln>
        </p:spPr>
      </p:pic>
      <p:sp>
        <p:nvSpPr>
          <p:cNvPr id="283" name="Shape 283"/>
          <p:cNvSpPr/>
          <p:nvPr/>
        </p:nvSpPr>
        <p:spPr>
          <a:xfrm>
            <a:off x="3734145" y="3991545"/>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4" name="Shape 284"/>
          <p:cNvSpPr/>
          <p:nvPr/>
        </p:nvSpPr>
        <p:spPr>
          <a:xfrm>
            <a:off x="3734146" y="5931470"/>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5" name="Shape 285"/>
          <p:cNvSpPr/>
          <p:nvPr/>
        </p:nvSpPr>
        <p:spPr>
          <a:xfrm>
            <a:off x="3734146" y="6839520"/>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6" name="Shape 286"/>
          <p:cNvSpPr/>
          <p:nvPr/>
        </p:nvSpPr>
        <p:spPr>
          <a:xfrm>
            <a:off x="3734146" y="8538145"/>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7" name="Shape 287"/>
          <p:cNvSpPr/>
          <p:nvPr/>
        </p:nvSpPr>
        <p:spPr>
          <a:xfrm>
            <a:off x="8364660" y="4315883"/>
            <a:ext cx="113111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Trend</a:t>
            </a:r>
          </a:p>
        </p:txBody>
      </p:sp>
      <p:sp>
        <p:nvSpPr>
          <p:cNvPr id="288" name="Shape 288"/>
          <p:cNvSpPr/>
          <p:nvPr/>
        </p:nvSpPr>
        <p:spPr>
          <a:xfrm>
            <a:off x="8353586" y="5961347"/>
            <a:ext cx="1153262"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Seasonality</a:t>
            </a:r>
          </a:p>
        </p:txBody>
      </p:sp>
      <p:sp>
        <p:nvSpPr>
          <p:cNvPr id="289" name="Shape 289"/>
          <p:cNvSpPr/>
          <p:nvPr/>
        </p:nvSpPr>
        <p:spPr>
          <a:xfrm>
            <a:off x="8827833" y="2640541"/>
            <a:ext cx="657734"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Raw</a:t>
            </a:r>
          </a:p>
        </p:txBody>
      </p:sp>
      <p:sp>
        <p:nvSpPr>
          <p:cNvPr id="290" name="Shape 290"/>
          <p:cNvSpPr/>
          <p:nvPr/>
        </p:nvSpPr>
        <p:spPr>
          <a:xfrm>
            <a:off x="7844853" y="7634328"/>
            <a:ext cx="1645794"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Residual</a:t>
            </a:r>
          </a:p>
        </p:txBody>
      </p:sp>
      <p:pic>
        <p:nvPicPr>
          <p:cNvPr id="291" name="Screen Shot 2017-04-18 at 5.36.17 PM.png"/>
          <p:cNvPicPr>
            <a:picLocks noChangeAspect="1"/>
          </p:cNvPicPr>
          <p:nvPr/>
        </p:nvPicPr>
        <p:blipFill>
          <a:blip r:embed="rId4">
            <a:extLst/>
          </a:blip>
          <a:stretch>
            <a:fillRect/>
          </a:stretch>
        </p:blipFill>
        <p:spPr>
          <a:xfrm>
            <a:off x="3404283" y="4292106"/>
            <a:ext cx="6147769" cy="1704417"/>
          </a:xfrm>
          <a:prstGeom prst="rect">
            <a:avLst/>
          </a:prstGeom>
          <a:ln w="12700">
            <a:miter lim="400000"/>
          </a:ln>
        </p:spPr>
      </p:pic>
      <p:pic>
        <p:nvPicPr>
          <p:cNvPr id="292" name="Screen Shot 2017-04-18 at 5.40.23 PM.png"/>
          <p:cNvPicPr>
            <a:picLocks noChangeAspect="1"/>
          </p:cNvPicPr>
          <p:nvPr/>
        </p:nvPicPr>
        <p:blipFill>
          <a:blip r:embed="rId5">
            <a:extLst/>
          </a:blip>
          <a:stretch>
            <a:fillRect/>
          </a:stretch>
        </p:blipFill>
        <p:spPr>
          <a:xfrm>
            <a:off x="3390538" y="5956157"/>
            <a:ext cx="6147770" cy="1697472"/>
          </a:xfrm>
          <a:prstGeom prst="rect">
            <a:avLst/>
          </a:prstGeom>
          <a:ln w="12700">
            <a:miter lim="400000"/>
          </a:ln>
        </p:spPr>
      </p:pic>
      <p:sp>
        <p:nvSpPr>
          <p:cNvPr id="293" name="Shape 293"/>
          <p:cNvSpPr/>
          <p:nvPr/>
        </p:nvSpPr>
        <p:spPr>
          <a:xfrm flipH="1">
            <a:off x="9675093" y="5467349"/>
            <a:ext cx="974028" cy="369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600"/>
            </a:lvl1pPr>
          </a:lstStyle>
          <a:p>
            <a:pPr/>
            <a:r>
              <a:t>{</a:t>
            </a:r>
          </a:p>
        </p:txBody>
      </p:sp>
      <p:sp>
        <p:nvSpPr>
          <p:cNvPr id="294" name="Shape 294"/>
          <p:cNvSpPr/>
          <p:nvPr/>
        </p:nvSpPr>
        <p:spPr>
          <a:xfrm>
            <a:off x="10487818" y="7327900"/>
            <a:ext cx="2366964"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Most interesting</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Shape 298"/>
          <p:cNvSpPr/>
          <p:nvPr>
            <p:ph type="title"/>
          </p:nvPr>
        </p:nvSpPr>
        <p:spPr>
          <a:xfrm>
            <a:off x="952500" y="444500"/>
            <a:ext cx="11099800" cy="1870646"/>
          </a:xfrm>
          <a:prstGeom prst="rect">
            <a:avLst/>
          </a:prstGeom>
        </p:spPr>
        <p:txBody>
          <a:bodyPr/>
          <a:lstStyle>
            <a:lvl1pPr defTabSz="420624">
              <a:defRPr sz="5760"/>
            </a:lvl1pPr>
          </a:lstStyle>
          <a:p>
            <a:pPr/>
            <a:r>
              <a:t>Time Series Analysis of Sentiments</a:t>
            </a:r>
          </a:p>
        </p:txBody>
      </p:sp>
      <p:pic>
        <p:nvPicPr>
          <p:cNvPr id="299" name="D_6.pdf"/>
          <p:cNvPicPr>
            <a:picLocks noChangeAspect="1"/>
          </p:cNvPicPr>
          <p:nvPr/>
        </p:nvPicPr>
        <p:blipFill>
          <a:blip r:embed="rId2">
            <a:extLst/>
          </a:blip>
          <a:stretch>
            <a:fillRect/>
          </a:stretch>
        </p:blipFill>
        <p:spPr>
          <a:xfrm>
            <a:off x="154851" y="2349673"/>
            <a:ext cx="5594583" cy="6611780"/>
          </a:xfrm>
          <a:prstGeom prst="rect">
            <a:avLst/>
          </a:prstGeom>
          <a:ln w="12700">
            <a:miter lim="400000"/>
          </a:ln>
        </p:spPr>
      </p:pic>
      <p:pic>
        <p:nvPicPr>
          <p:cNvPr id="300" name="D_2.pdf"/>
          <p:cNvPicPr>
            <a:picLocks noChangeAspect="1"/>
          </p:cNvPicPr>
          <p:nvPr/>
        </p:nvPicPr>
        <p:blipFill>
          <a:blip r:embed="rId3">
            <a:extLst/>
          </a:blip>
          <a:stretch>
            <a:fillRect/>
          </a:stretch>
        </p:blipFill>
        <p:spPr>
          <a:xfrm>
            <a:off x="7129366" y="2344881"/>
            <a:ext cx="5767755" cy="6816438"/>
          </a:xfrm>
          <a:prstGeom prst="rect">
            <a:avLst/>
          </a:prstGeom>
          <a:ln w="12700">
            <a:miter lim="400000"/>
          </a:ln>
        </p:spPr>
      </p:pic>
      <p:sp>
        <p:nvSpPr>
          <p:cNvPr id="301" name="Shape 301"/>
          <p:cNvSpPr/>
          <p:nvPr/>
        </p:nvSpPr>
        <p:spPr>
          <a:xfrm>
            <a:off x="6133392" y="8896350"/>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vs.</a:t>
            </a:r>
          </a:p>
        </p:txBody>
      </p:sp>
      <p:sp>
        <p:nvSpPr>
          <p:cNvPr id="302" name="Shape 302"/>
          <p:cNvSpPr/>
          <p:nvPr/>
        </p:nvSpPr>
        <p:spPr>
          <a:xfrm>
            <a:off x="8572875" y="8896350"/>
            <a:ext cx="30865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defRPr>
                <a:solidFill>
                  <a:srgbClr val="000000"/>
                </a:solidFill>
              </a:defRPr>
            </a:pPr>
            <a:r>
              <a:rPr>
                <a:solidFill>
                  <a:schemeClr val="accent5"/>
                </a:solidFill>
              </a:rPr>
              <a:t>Conflict-driven</a:t>
            </a:r>
          </a:p>
        </p:txBody>
      </p:sp>
      <p:sp>
        <p:nvSpPr>
          <p:cNvPr id="303" name="Shape 303"/>
          <p:cNvSpPr/>
          <p:nvPr/>
        </p:nvSpPr>
        <p:spPr>
          <a:xfrm>
            <a:off x="951435" y="8896350"/>
            <a:ext cx="400141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Non-conflict-driven</a:t>
            </a:r>
          </a:p>
        </p:txBody>
      </p:sp>
      <p:sp>
        <p:nvSpPr>
          <p:cNvPr id="304" name="Shape 304"/>
          <p:cNvSpPr/>
          <p:nvPr/>
        </p:nvSpPr>
        <p:spPr>
          <a:xfrm>
            <a:off x="492470" y="367534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5" name="Shape 305"/>
          <p:cNvSpPr/>
          <p:nvPr/>
        </p:nvSpPr>
        <p:spPr>
          <a:xfrm>
            <a:off x="492470" y="560574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6" name="Shape 306"/>
          <p:cNvSpPr/>
          <p:nvPr/>
        </p:nvSpPr>
        <p:spPr>
          <a:xfrm>
            <a:off x="479770" y="650109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7" name="Shape 307"/>
          <p:cNvSpPr/>
          <p:nvPr/>
        </p:nvSpPr>
        <p:spPr>
          <a:xfrm>
            <a:off x="492470" y="7844122"/>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8" name="Shape 308"/>
          <p:cNvSpPr/>
          <p:nvPr/>
        </p:nvSpPr>
        <p:spPr>
          <a:xfrm>
            <a:off x="7488722" y="3919822"/>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9" name="Shape 309"/>
          <p:cNvSpPr/>
          <p:nvPr/>
        </p:nvSpPr>
        <p:spPr>
          <a:xfrm>
            <a:off x="7488722" y="8072722"/>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0" name="Shape 310"/>
          <p:cNvSpPr/>
          <p:nvPr/>
        </p:nvSpPr>
        <p:spPr>
          <a:xfrm>
            <a:off x="7488722" y="5688297"/>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1" name="Shape 311"/>
          <p:cNvSpPr/>
          <p:nvPr/>
        </p:nvSpPr>
        <p:spPr>
          <a:xfrm>
            <a:off x="7476022" y="6519211"/>
            <a:ext cx="5280265" cy="1"/>
          </a:xfrm>
          <a:prstGeom prst="line">
            <a:avLst/>
          </a:prstGeom>
          <a:ln w="12700">
            <a:solidFill>
              <a:srgbClr val="FF2600">
                <a:alpha val="32319"/>
              </a:srgbClr>
            </a:solidFill>
            <a:miter lim="400000"/>
          </a:ln>
        </p:spPr>
        <p:txBody>
          <a:bodyPr lIns="50800" tIns="50800" rIns="50800" bIns="50800" anchor="ctr"/>
          <a:lstStyle/>
          <a:p>
            <a:pPr>
              <a:defRPr sz="2400"/>
            </a:pPr>
          </a:p>
        </p:txBody>
      </p:sp>
      <p:pic>
        <p:nvPicPr>
          <p:cNvPr id="312" name="Screen Shot 2017-05-03 at 8.08.40 PM.png"/>
          <p:cNvPicPr>
            <a:picLocks noChangeAspect="1"/>
          </p:cNvPicPr>
          <p:nvPr/>
        </p:nvPicPr>
        <p:blipFill>
          <a:blip r:embed="rId4">
            <a:extLst/>
          </a:blip>
          <a:stretch>
            <a:fillRect/>
          </a:stretch>
        </p:blipFill>
        <p:spPr>
          <a:xfrm>
            <a:off x="204419" y="4153234"/>
            <a:ext cx="5453841" cy="1480510"/>
          </a:xfrm>
          <a:prstGeom prst="rect">
            <a:avLst/>
          </a:prstGeom>
          <a:ln w="12700">
            <a:miter lim="400000"/>
          </a:ln>
        </p:spPr>
      </p:pic>
      <p:pic>
        <p:nvPicPr>
          <p:cNvPr id="313" name="Screen Shot 2017-05-03 at 8.07.45 PM.png"/>
          <p:cNvPicPr>
            <a:picLocks noChangeAspect="1"/>
          </p:cNvPicPr>
          <p:nvPr/>
        </p:nvPicPr>
        <p:blipFill>
          <a:blip r:embed="rId5">
            <a:extLst/>
          </a:blip>
          <a:stretch>
            <a:fillRect/>
          </a:stretch>
        </p:blipFill>
        <p:spPr>
          <a:xfrm>
            <a:off x="196614" y="5583944"/>
            <a:ext cx="5453841" cy="1520235"/>
          </a:xfrm>
          <a:prstGeom prst="rect">
            <a:avLst/>
          </a:prstGeom>
          <a:ln w="12700">
            <a:miter lim="400000"/>
          </a:ln>
        </p:spPr>
      </p:pic>
      <p:pic>
        <p:nvPicPr>
          <p:cNvPr id="314" name="Screen Shot 2017-05-03 at 8.11.43 PM.png"/>
          <p:cNvPicPr>
            <a:picLocks noChangeAspect="1"/>
          </p:cNvPicPr>
          <p:nvPr/>
        </p:nvPicPr>
        <p:blipFill>
          <a:blip r:embed="rId6">
            <a:extLst/>
          </a:blip>
          <a:stretch>
            <a:fillRect/>
          </a:stretch>
        </p:blipFill>
        <p:spPr>
          <a:xfrm>
            <a:off x="7091804" y="4213874"/>
            <a:ext cx="5696911" cy="1520235"/>
          </a:xfrm>
          <a:prstGeom prst="rect">
            <a:avLst/>
          </a:prstGeom>
          <a:ln w="12700">
            <a:miter lim="400000"/>
          </a:ln>
        </p:spPr>
      </p:pic>
      <p:pic>
        <p:nvPicPr>
          <p:cNvPr id="315" name="Screen Shot 2017-05-03 at 8.11.28 PM.png"/>
          <p:cNvPicPr>
            <a:picLocks noChangeAspect="1"/>
          </p:cNvPicPr>
          <p:nvPr/>
        </p:nvPicPr>
        <p:blipFill>
          <a:blip r:embed="rId7">
            <a:extLst/>
          </a:blip>
          <a:stretch>
            <a:fillRect/>
          </a:stretch>
        </p:blipFill>
        <p:spPr>
          <a:xfrm>
            <a:off x="7180166" y="5702268"/>
            <a:ext cx="5594748" cy="1554980"/>
          </a:xfrm>
          <a:prstGeom prst="rect">
            <a:avLst/>
          </a:prstGeom>
          <a:ln w="12700">
            <a:miter lim="400000"/>
          </a:ln>
        </p:spPr>
      </p:pic>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Shape 317"/>
          <p:cNvSpPr/>
          <p:nvPr>
            <p:ph type="title"/>
          </p:nvPr>
        </p:nvSpPr>
        <p:spPr>
          <a:prstGeom prst="rect">
            <a:avLst/>
          </a:prstGeom>
        </p:spPr>
        <p:txBody>
          <a:bodyPr/>
          <a:lstStyle/>
          <a:p>
            <a:pPr defTabSz="397256">
              <a:defRPr sz="5440"/>
            </a:pPr>
            <a:r>
              <a:t>Time Series Analysis of Sentiments:</a:t>
            </a:r>
            <a:br/>
            <a:r>
              <a:t>Anomaly Detection</a:t>
            </a:r>
          </a:p>
        </p:txBody>
      </p:sp>
      <p:sp>
        <p:nvSpPr>
          <p:cNvPr id="318" name="Shape 318"/>
          <p:cNvSpPr/>
          <p:nvPr/>
        </p:nvSpPr>
        <p:spPr>
          <a:xfrm>
            <a:off x="777031" y="2603500"/>
            <a:ext cx="11099801" cy="454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900"/>
            </a:pPr>
          </a:p>
          <a:p>
            <a:pPr algn="l" defTabSz="457200">
              <a:defRPr sz="2900"/>
            </a:pPr>
            <a:r>
              <a:t>Observed series:</a:t>
            </a:r>
          </a:p>
          <a:p>
            <a:pPr algn="l" defTabSz="457200">
              <a:defRPr sz="2900"/>
            </a:pPr>
          </a:p>
          <a:p>
            <a:pPr algn="l" defTabSz="457200">
              <a:defRPr sz="2900"/>
            </a:pPr>
          </a:p>
          <a:p>
            <a:pPr algn="l" defTabSz="457200">
              <a:defRPr sz="2900"/>
            </a:pPr>
            <a:r>
              <a:t>Four models for outlier effect:</a:t>
            </a:r>
          </a:p>
          <a:p>
            <a:pPr algn="l" defTabSz="457200">
              <a:defRPr sz="2900"/>
            </a:pPr>
          </a:p>
          <a:p>
            <a:pPr marL="358069" indent="-358069" algn="l" defTabSz="457200">
              <a:buSzPct val="75000"/>
              <a:buChar char="•"/>
              <a:defRPr sz="2900"/>
            </a:pPr>
            <a:r>
              <a:t>Innovational outlier (IO) </a:t>
            </a:r>
          </a:p>
          <a:p>
            <a:pPr marL="358069" indent="-358069" algn="l" defTabSz="457200">
              <a:buSzPct val="75000"/>
              <a:buChar char="•"/>
              <a:defRPr sz="2900"/>
            </a:pPr>
            <a:r>
              <a:t>Additive outlier (AO)</a:t>
            </a:r>
          </a:p>
          <a:p>
            <a:pPr marL="358069" indent="-358069" algn="l" defTabSz="457200">
              <a:buSzPct val="75000"/>
              <a:buChar char="•"/>
              <a:defRPr sz="2900"/>
            </a:pPr>
            <a:r>
              <a:t>Level shift (LS)</a:t>
            </a:r>
          </a:p>
          <a:p>
            <a:pPr marL="358069" indent="-358069" algn="l" defTabSz="457200">
              <a:buSzPct val="75000"/>
              <a:buChar char="•"/>
              <a:defRPr sz="2900"/>
            </a:pPr>
            <a:r>
              <a:t>Temporary change (TC)</a:t>
            </a:r>
          </a:p>
        </p:txBody>
      </p:sp>
      <p:pic>
        <p:nvPicPr>
          <p:cNvPr id="319" name="Screen Shot 2017-03-07 at 1.15.03 PM.png"/>
          <p:cNvPicPr>
            <a:picLocks noChangeAspect="1"/>
          </p:cNvPicPr>
          <p:nvPr/>
        </p:nvPicPr>
        <p:blipFill>
          <a:blip r:embed="rId3">
            <a:extLst/>
          </a:blip>
          <a:stretch>
            <a:fillRect/>
          </a:stretch>
        </p:blipFill>
        <p:spPr>
          <a:xfrm>
            <a:off x="4284567" y="3458567"/>
            <a:ext cx="4435666" cy="657136"/>
          </a:xfrm>
          <a:prstGeom prst="rect">
            <a:avLst/>
          </a:prstGeom>
          <a:ln w="12700">
            <a:miter lim="400000"/>
          </a:ln>
        </p:spPr>
      </p:pic>
      <p:pic>
        <p:nvPicPr>
          <p:cNvPr id="320" name="Screen Shot 2017-03-07 at 1.17.06 PM.png"/>
          <p:cNvPicPr>
            <a:picLocks noChangeAspect="1"/>
          </p:cNvPicPr>
          <p:nvPr/>
        </p:nvPicPr>
        <p:blipFill>
          <a:blip r:embed="rId4">
            <a:extLst/>
          </a:blip>
          <a:stretch>
            <a:fillRect/>
          </a:stretch>
        </p:blipFill>
        <p:spPr>
          <a:xfrm>
            <a:off x="10619531" y="3537675"/>
            <a:ext cx="2175180" cy="1540319"/>
          </a:xfrm>
          <a:prstGeom prst="rect">
            <a:avLst/>
          </a:prstGeom>
          <a:ln w="12700">
            <a:miter lim="400000"/>
          </a:ln>
        </p:spPr>
      </p:pic>
      <p:pic>
        <p:nvPicPr>
          <p:cNvPr id="321" name="Screen Shot 2017-03-07 at 1.17.19 PM.png"/>
          <p:cNvPicPr>
            <a:picLocks noChangeAspect="1"/>
          </p:cNvPicPr>
          <p:nvPr/>
        </p:nvPicPr>
        <p:blipFill>
          <a:blip r:embed="rId5">
            <a:extLst/>
          </a:blip>
          <a:stretch>
            <a:fillRect/>
          </a:stretch>
        </p:blipFill>
        <p:spPr>
          <a:xfrm>
            <a:off x="6470302" y="5250169"/>
            <a:ext cx="6177212" cy="4242238"/>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325" name="Shape 325"/>
          <p:cNvSpPr/>
          <p:nvPr>
            <p:ph type="body" sz="half" idx="1"/>
          </p:nvPr>
        </p:nvSpPr>
        <p:spPr>
          <a:xfrm>
            <a:off x="952500" y="2603500"/>
            <a:ext cx="11099800" cy="4453662"/>
          </a:xfrm>
          <a:prstGeom prst="rect">
            <a:avLst/>
          </a:prstGeom>
        </p:spPr>
        <p:txBody>
          <a:bodyPr/>
          <a:lstStyle/>
          <a:p>
            <a:pPr marL="0" indent="0">
              <a:buSzTx/>
              <a:buNone/>
              <a:defRPr sz="800">
                <a:solidFill>
                  <a:srgbClr val="DCDEE0"/>
                </a:solidFill>
              </a:defRPr>
            </a:pPr>
            <a:r>
              <a:t>'</a:t>
            </a:r>
            <a:r>
              <a:rPr u="sng">
                <a:hlinkClick r:id="rId2" invalidUrl="" action="" tgtFrame="" tooltip="" history="1" highlightClick="0" endSnd="0"/>
              </a:rPr>
              <a:t>abalashov@evaristesys.com</a:t>
            </a:r>
            <a:r>
              <a:t>'</a:t>
            </a:r>
            <a:br/>
            <a:r>
              <a:t>'2008-08-05 02:34:48'</a:t>
            </a:r>
            <a:br/>
            <a:r>
              <a:t>'[Kamailio-Devel] [Kamailio-Users]  1.4.0 release plans,\n project matters'</a:t>
            </a:r>
          </a:p>
          <a:p>
            <a:pPr marL="0" indent="0" algn="ctr">
              <a:buSzTx/>
              <a:buNone/>
              <a:defRPr i="1" sz="3500"/>
            </a:pPr>
            <a:r>
              <a:rPr b="1">
                <a:latin typeface="Helvetica"/>
                <a:ea typeface="Helvetica"/>
                <a:cs typeface="Helvetica"/>
                <a:sym typeface="Helvetica"/>
              </a:rPr>
              <a:t>“</a:t>
            </a:r>
            <a:r>
              <a:t>[…] to the rest of us--those who are not project luminaries--it leaves the situation looking like some absurd, internecine feud replete with tribalism, factionalism, and egotism.</a:t>
            </a:r>
            <a:r>
              <a:rPr b="1">
                <a:latin typeface="Helvetica"/>
                <a:ea typeface="Helvetica"/>
                <a:cs typeface="Helvetica"/>
                <a:sym typeface="Helvetica"/>
              </a:rPr>
              <a:t>”</a:t>
            </a:r>
          </a:p>
        </p:txBody>
      </p:sp>
      <p:sp>
        <p:nvSpPr>
          <p:cNvPr id="326" name="Shape 326"/>
          <p:cNvSpPr/>
          <p:nvPr>
            <p:ph type="title"/>
          </p:nvPr>
        </p:nvSpPr>
        <p:spPr>
          <a:xfrm>
            <a:off x="1803996" y="444500"/>
            <a:ext cx="9396808" cy="2159000"/>
          </a:xfrm>
          <a:prstGeom prst="rect">
            <a:avLst/>
          </a:prstGeom>
        </p:spPr>
        <p:txBody>
          <a:bodyPr/>
          <a:lstStyle>
            <a:lvl1pPr algn="l">
              <a:defRPr sz="5100"/>
            </a:lvl1pPr>
          </a:lstStyle>
          <a:p>
            <a:pPr/>
            <a:r>
              <a:t>Example of negative sentiments</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328" name="Shape 328"/>
          <p:cNvSpPr/>
          <p:nvPr>
            <p:ph type="body" idx="1"/>
          </p:nvPr>
        </p:nvSpPr>
        <p:spPr>
          <a:xfrm>
            <a:off x="952500" y="2603500"/>
            <a:ext cx="11099800" cy="6667564"/>
          </a:xfrm>
          <a:prstGeom prst="rect">
            <a:avLst/>
          </a:prstGeom>
        </p:spPr>
        <p:txBody>
          <a:bodyPr/>
          <a:lstStyle/>
          <a:p>
            <a:pPr marL="0" indent="0">
              <a:buSzTx/>
              <a:buNone/>
              <a:defRPr sz="800">
                <a:solidFill>
                  <a:srgbClr val="DCDEE0"/>
                </a:solidFill>
              </a:defRPr>
            </a:pPr>
            <a:r>
              <a:t>'</a:t>
            </a:r>
            <a:r>
              <a:rPr u="sng">
                <a:hlinkClick r:id="rId3" invalidUrl="" action="" tgtFrame="" tooltip="" history="1" highlightClick="0" endSnd="0"/>
              </a:rPr>
              <a:t>henning.westerholt@1und1.de</a:t>
            </a:r>
            <a:r>
              <a:t>'</a:t>
            </a:r>
            <a:br/>
            <a:r>
              <a:t>'2008-08-04 11:09:15'</a:t>
            </a:r>
            <a:br/>
            <a:r>
              <a:t>'[</a:t>
            </a:r>
            <a:r>
              <a:rPr b="1">
                <a:latin typeface="Helvetica"/>
                <a:ea typeface="Helvetica"/>
                <a:cs typeface="Helvetica"/>
                <a:sym typeface="Helvetica"/>
              </a:rPr>
              <a:t>Kamailio</a:t>
            </a:r>
            <a:r>
              <a:t>-Devel] [Devel] SF.net SVN: opensips:[4568] tags/1.4.0/'</a:t>
            </a:r>
          </a:p>
          <a:p>
            <a:pPr marL="0" indent="0" algn="ctr">
              <a:buSzTx/>
              <a:buNone/>
              <a:defRPr i="1" sz="3000"/>
            </a:pPr>
            <a:r>
              <a:rPr b="1">
                <a:latin typeface="Helvetica"/>
                <a:ea typeface="Helvetica"/>
                <a:cs typeface="Helvetica"/>
                <a:sym typeface="Helvetica"/>
              </a:rPr>
              <a:t>“</a:t>
            </a:r>
            <a:r>
              <a:t>thanks for the short announcement of the existence of this fork. I was not aware of this, and i’m really disappointed. I think this is not the way to deal with this conflict. </a:t>
            </a:r>
            <a:r>
              <a:rPr>
                <a:solidFill>
                  <a:schemeClr val="accent5"/>
                </a:solidFill>
              </a:rPr>
              <a:t>I had appreciated to know a little bit earlier of this plans, now i understand the events of the past months on this list</a:t>
            </a:r>
            <a:r>
              <a:t> and also the board somewhat better.</a:t>
            </a:r>
            <a:r>
              <a:rPr b="1">
                <a:latin typeface="Helvetica"/>
                <a:ea typeface="Helvetica"/>
                <a:cs typeface="Helvetica"/>
                <a:sym typeface="Helvetica"/>
              </a:rPr>
              <a:t>”</a:t>
            </a:r>
          </a:p>
        </p:txBody>
      </p:sp>
      <p:sp>
        <p:nvSpPr>
          <p:cNvPr id="329" name="Shape 329"/>
          <p:cNvSpPr/>
          <p:nvPr>
            <p:ph type="title"/>
          </p:nvPr>
        </p:nvSpPr>
        <p:spPr>
          <a:xfrm>
            <a:off x="1803996" y="444500"/>
            <a:ext cx="9396808" cy="2159000"/>
          </a:xfrm>
          <a:prstGeom prst="rect">
            <a:avLst/>
          </a:prstGeom>
        </p:spPr>
        <p:txBody>
          <a:bodyPr/>
          <a:lstStyle>
            <a:lvl1pPr algn="l">
              <a:defRPr sz="5100"/>
            </a:lvl1pPr>
          </a:lstStyle>
          <a:p>
            <a:pPr/>
            <a:r>
              <a:t>Example of negative sentiments</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31" name="Shape 131"/>
          <p:cNvSpPr/>
          <p:nvPr>
            <p:ph type="title"/>
          </p:nvPr>
        </p:nvSpPr>
        <p:spPr>
          <a:prstGeom prst="rect">
            <a:avLst/>
          </a:prstGeom>
        </p:spPr>
        <p:txBody>
          <a:bodyPr/>
          <a:lstStyle/>
          <a:p>
            <a:pPr>
              <a:defRPr sz="6200"/>
            </a:pPr>
            <a:r>
              <a:t>Open source is great</a:t>
            </a:r>
            <a:br/>
            <a:r>
              <a:rPr sz="5000"/>
              <a:t>but not all the time</a:t>
            </a:r>
          </a:p>
        </p:txBody>
      </p:sp>
      <p:sp>
        <p:nvSpPr>
          <p:cNvPr id="132" name="Shape 132"/>
          <p:cNvSpPr/>
          <p:nvPr>
            <p:ph type="body" idx="1"/>
          </p:nvPr>
        </p:nvSpPr>
        <p:spPr>
          <a:xfrm>
            <a:off x="965200" y="2387600"/>
            <a:ext cx="10094417" cy="6286500"/>
          </a:xfrm>
          <a:prstGeom prst="rect">
            <a:avLst/>
          </a:prstGeom>
        </p:spPr>
        <p:txBody>
          <a:bodyPr/>
          <a:lstStyle/>
          <a:p>
            <a:pPr marL="400050" indent="-400050">
              <a:defRPr sz="3000"/>
            </a:pPr>
            <a:r>
              <a:rPr sz="3500"/>
              <a:t>Not everything works smoothly all the time</a:t>
            </a:r>
            <a:r>
              <a:t> in open source projects</a:t>
            </a:r>
          </a:p>
          <a:p>
            <a:pPr lvl="1">
              <a:defRPr sz="3500"/>
            </a:pPr>
            <a:r>
              <a:rPr b="1">
                <a:latin typeface="Helvetica"/>
                <a:ea typeface="Helvetica"/>
                <a:cs typeface="Helvetica"/>
                <a:sym typeface="Helvetica"/>
              </a:rPr>
              <a:t>Problems</a:t>
            </a:r>
            <a:r>
              <a:t>:</a:t>
            </a:r>
          </a:p>
          <a:p>
            <a:pPr lvl="2" marL="914400" indent="-228600">
              <a:buSzPct val="100000"/>
              <a:defRPr sz="2400"/>
            </a:pPr>
            <a:r>
              <a:t>Uncertainty</a:t>
            </a:r>
          </a:p>
          <a:p>
            <a:pPr lvl="2" marL="914400" indent="-228600">
              <a:buSzPct val="100000"/>
              <a:defRPr sz="2400"/>
            </a:pPr>
            <a:r>
              <a:t>“Industry afraid of "fly-by-night" open source packages &amp; vendors</a:t>
            </a:r>
          </a:p>
        </p:txBody>
      </p:sp>
      <p:sp>
        <p:nvSpPr>
          <p:cNvPr id="133" name="Shape 133"/>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Shape 333"/>
          <p:cNvSpPr/>
          <p:nvPr>
            <p:ph type="title"/>
          </p:nvPr>
        </p:nvSpPr>
        <p:spPr>
          <a:prstGeom prst="rect">
            <a:avLst/>
          </a:prstGeom>
        </p:spPr>
        <p:txBody>
          <a:bodyPr/>
          <a:lstStyle/>
          <a:p>
            <a:pPr defTabSz="397256">
              <a:defRPr sz="5440"/>
            </a:pPr>
            <a:r>
              <a:t>Time Series Analysis of Sentiments:</a:t>
            </a:r>
            <a:br/>
            <a:r>
              <a:t>Anomaly Detection</a:t>
            </a:r>
          </a:p>
        </p:txBody>
      </p:sp>
      <p:pic>
        <p:nvPicPr>
          <p:cNvPr id="334" name="O_1.pdf"/>
          <p:cNvPicPr>
            <a:picLocks noChangeAspect="1"/>
          </p:cNvPicPr>
          <p:nvPr/>
        </p:nvPicPr>
        <p:blipFill>
          <a:blip r:embed="rId3">
            <a:extLst/>
          </a:blip>
          <a:stretch>
            <a:fillRect/>
          </a:stretch>
        </p:blipFill>
        <p:spPr>
          <a:xfrm>
            <a:off x="1368278" y="2252562"/>
            <a:ext cx="10268244" cy="7001076"/>
          </a:xfrm>
          <a:prstGeom prst="rect">
            <a:avLst/>
          </a:prstGeom>
          <a:ln w="12700">
            <a:miter lim="400000"/>
          </a:ln>
        </p:spPr>
      </p:pic>
      <p:sp>
        <p:nvSpPr>
          <p:cNvPr id="335" name="Shape 335"/>
          <p:cNvSpPr/>
          <p:nvPr/>
        </p:nvSpPr>
        <p:spPr>
          <a:xfrm>
            <a:off x="7692591" y="3001220"/>
            <a:ext cx="5744009" cy="5694061"/>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36" name="Shape 336"/>
          <p:cNvSpPr/>
          <p:nvPr/>
        </p:nvSpPr>
        <p:spPr>
          <a:xfrm flipH="1" rot="5344056">
            <a:off x="10415156" y="8301852"/>
            <a:ext cx="1123490" cy="704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37" name="Shape 337"/>
          <p:cNvSpPr/>
          <p:nvPr/>
        </p:nvSpPr>
        <p:spPr>
          <a:xfrm>
            <a:off x="9947848" y="9093001"/>
            <a:ext cx="2063224"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solidFill>
              </a:defRPr>
            </a:lvl1pPr>
          </a:lstStyle>
          <a:p>
            <a:pPr/>
            <a:r>
              <a:t>Fork date</a:t>
            </a:r>
          </a:p>
        </p:txBody>
      </p:sp>
      <p:sp>
        <p:nvSpPr>
          <p:cNvPr id="338" name="Shape 338"/>
          <p:cNvSpPr/>
          <p:nvPr/>
        </p:nvSpPr>
        <p:spPr>
          <a:xfrm>
            <a:off x="1925751" y="5080000"/>
            <a:ext cx="9330614" cy="0"/>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Shape 342"/>
          <p:cNvSpPr/>
          <p:nvPr>
            <p:ph type="title"/>
          </p:nvPr>
        </p:nvSpPr>
        <p:spPr>
          <a:prstGeom prst="rect">
            <a:avLst/>
          </a:prstGeom>
        </p:spPr>
        <p:txBody>
          <a:bodyPr/>
          <a:lstStyle/>
          <a:p>
            <a:pPr defTabSz="397256">
              <a:defRPr sz="5440"/>
            </a:pPr>
            <a:r>
              <a:t>Time Series Analysis of Sentiments:</a:t>
            </a:r>
            <a:br/>
            <a:r>
              <a:t>Anomaly Detection</a:t>
            </a:r>
          </a:p>
        </p:txBody>
      </p:sp>
      <p:pic>
        <p:nvPicPr>
          <p:cNvPr id="343" name="O_1.pdf"/>
          <p:cNvPicPr>
            <a:picLocks noChangeAspect="1"/>
          </p:cNvPicPr>
          <p:nvPr/>
        </p:nvPicPr>
        <p:blipFill>
          <a:blip r:embed="rId2">
            <a:extLst/>
          </a:blip>
          <a:stretch>
            <a:fillRect/>
          </a:stretch>
        </p:blipFill>
        <p:spPr>
          <a:xfrm>
            <a:off x="6754948" y="3183138"/>
            <a:ext cx="5640253" cy="3845627"/>
          </a:xfrm>
          <a:prstGeom prst="rect">
            <a:avLst/>
          </a:prstGeom>
          <a:ln w="12700">
            <a:miter lim="400000"/>
          </a:ln>
        </p:spPr>
      </p:pic>
      <p:pic>
        <p:nvPicPr>
          <p:cNvPr id="344" name="O_5.pdf"/>
          <p:cNvPicPr>
            <a:picLocks noChangeAspect="1"/>
          </p:cNvPicPr>
          <p:nvPr/>
        </p:nvPicPr>
        <p:blipFill>
          <a:blip r:embed="rId3">
            <a:extLst/>
          </a:blip>
          <a:stretch>
            <a:fillRect/>
          </a:stretch>
        </p:blipFill>
        <p:spPr>
          <a:xfrm>
            <a:off x="350182" y="3183138"/>
            <a:ext cx="5640252" cy="3845627"/>
          </a:xfrm>
          <a:prstGeom prst="rect">
            <a:avLst/>
          </a:prstGeom>
          <a:ln w="12700">
            <a:miter lim="400000"/>
          </a:ln>
        </p:spPr>
      </p:pic>
      <p:sp>
        <p:nvSpPr>
          <p:cNvPr id="345" name="Shape 345"/>
          <p:cNvSpPr/>
          <p:nvPr/>
        </p:nvSpPr>
        <p:spPr>
          <a:xfrm>
            <a:off x="10947499" y="5248498"/>
            <a:ext cx="1739801" cy="1695004"/>
          </a:xfrm>
          <a:prstGeom prst="ellipse">
            <a:avLst/>
          </a:prstGeom>
          <a:ln w="190500">
            <a:solidFill>
              <a:schemeClr val="accent5">
                <a:hueOff val="-444211"/>
                <a:satOff val="-14915"/>
                <a:lumOff val="22857"/>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46" name="Shape 346"/>
          <p:cNvSpPr/>
          <p:nvPr/>
        </p:nvSpPr>
        <p:spPr>
          <a:xfrm flipH="1" rot="1655273">
            <a:off x="11976752" y="4325045"/>
            <a:ext cx="685875" cy="429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47" name="Shape 347"/>
          <p:cNvSpPr/>
          <p:nvPr/>
        </p:nvSpPr>
        <p:spPr>
          <a:xfrm>
            <a:off x="11763948" y="4673600"/>
            <a:ext cx="1423809"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Fork date</a:t>
            </a:r>
          </a:p>
        </p:txBody>
      </p:sp>
      <p:sp>
        <p:nvSpPr>
          <p:cNvPr id="348" name="Shape 348"/>
          <p:cNvSpPr/>
          <p:nvPr/>
        </p:nvSpPr>
        <p:spPr>
          <a:xfrm flipH="1" rot="1655273">
            <a:off x="5588652" y="4337745"/>
            <a:ext cx="685875" cy="429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chemeClr val="accent2">
                    <a:hueOff val="-554920"/>
                    <a:satOff val="-21482"/>
                    <a:lumOff val="-6228"/>
                  </a:schemeClr>
                </a:solidFill>
              </a:defRPr>
            </a:pPr>
          </a:p>
        </p:txBody>
      </p:sp>
      <p:sp>
        <p:nvSpPr>
          <p:cNvPr id="349" name="Shape 349"/>
          <p:cNvSpPr/>
          <p:nvPr/>
        </p:nvSpPr>
        <p:spPr>
          <a:xfrm>
            <a:off x="5375848" y="4686300"/>
            <a:ext cx="1423809"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Fork date</a:t>
            </a:r>
          </a:p>
        </p:txBody>
      </p:sp>
      <p:sp>
        <p:nvSpPr>
          <p:cNvPr id="350" name="Shape 350"/>
          <p:cNvSpPr/>
          <p:nvPr/>
        </p:nvSpPr>
        <p:spPr>
          <a:xfrm>
            <a:off x="9722882" y="7843983"/>
            <a:ext cx="3372099" cy="419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
            </a:lvl1pPr>
          </a:lstStyle>
          <a:p>
            <a:pPr/>
            <a:r>
              <a:t>Anomaly, negative outliers</a:t>
            </a:r>
          </a:p>
        </p:txBody>
      </p:sp>
      <p:sp>
        <p:nvSpPr>
          <p:cNvPr id="351" name="Shape 351"/>
          <p:cNvSpPr/>
          <p:nvPr/>
        </p:nvSpPr>
        <p:spPr>
          <a:xfrm flipH="1" rot="5344056">
            <a:off x="4845293" y="7236095"/>
            <a:ext cx="610878" cy="3618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ln w="25400">
            <a:solidFill>
              <a:srgbClr val="85888D"/>
            </a:solidFill>
            <a:miter lim="400000"/>
          </a:ln>
        </p:spPr>
        <p:txBody>
          <a:bodyPr lIns="50800" tIns="50800" rIns="50800" bIns="50800" anchor="ctr"/>
          <a:lstStyle/>
          <a:p>
            <a:pPr>
              <a:defRPr sz="2400"/>
            </a:pPr>
          </a:p>
        </p:txBody>
      </p:sp>
      <p:sp>
        <p:nvSpPr>
          <p:cNvPr id="352" name="Shape 352"/>
          <p:cNvSpPr/>
          <p:nvPr/>
        </p:nvSpPr>
        <p:spPr>
          <a:xfrm>
            <a:off x="3315161" y="7843983"/>
            <a:ext cx="3674338" cy="419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
            </a:lvl1pPr>
          </a:lstStyle>
          <a:p>
            <a:pPr/>
            <a:r>
              <a:t>Normal, no negative outliers</a:t>
            </a:r>
          </a:p>
        </p:txBody>
      </p:sp>
      <p:sp>
        <p:nvSpPr>
          <p:cNvPr id="353" name="Shape 353"/>
          <p:cNvSpPr/>
          <p:nvPr/>
        </p:nvSpPr>
        <p:spPr>
          <a:xfrm>
            <a:off x="2311399" y="5833341"/>
            <a:ext cx="3472062" cy="1270001"/>
          </a:xfrm>
          <a:prstGeom prst="roundRect">
            <a:avLst>
              <a:gd name="adj" fmla="val 15000"/>
            </a:avLst>
          </a:prstGeom>
          <a:ln w="50800">
            <a:solidFill>
              <a:schemeClr val="accent2"/>
            </a:solidFill>
            <a:miter lim="400000"/>
          </a:ln>
        </p:spPr>
        <p:txBody>
          <a:bodyPr lIns="50800" tIns="50800" rIns="50800" bIns="50800" anchor="ctr"/>
          <a:lstStyle/>
          <a:p>
            <a:pPr>
              <a:defRPr sz="2400"/>
            </a:pPr>
          </a:p>
        </p:txBody>
      </p:sp>
      <p:sp>
        <p:nvSpPr>
          <p:cNvPr id="354" name="Shape 354"/>
          <p:cNvSpPr/>
          <p:nvPr/>
        </p:nvSpPr>
        <p:spPr>
          <a:xfrm>
            <a:off x="6153099" y="6578099"/>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vs.</a:t>
            </a:r>
          </a:p>
        </p:txBody>
      </p:sp>
      <p:sp>
        <p:nvSpPr>
          <p:cNvPr id="355" name="Shape 355"/>
          <p:cNvSpPr/>
          <p:nvPr/>
        </p:nvSpPr>
        <p:spPr>
          <a:xfrm flipH="1" rot="5344056">
            <a:off x="11336133" y="7246295"/>
            <a:ext cx="730193" cy="407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ln w="25400">
            <a:solidFill>
              <a:srgbClr val="85888D"/>
            </a:solidFill>
            <a:miter lim="400000"/>
          </a:ln>
        </p:spPr>
        <p:txBody>
          <a:bodyPr lIns="50800" tIns="50800" rIns="50800" bIns="50800" anchor="ctr"/>
          <a:lstStyle/>
          <a:p>
            <a:pPr>
              <a:defRPr sz="2400"/>
            </a:pPr>
          </a:p>
        </p:txBody>
      </p:sp>
      <p:sp>
        <p:nvSpPr>
          <p:cNvPr id="356" name="Shape 356"/>
          <p:cNvSpPr/>
          <p:nvPr/>
        </p:nvSpPr>
        <p:spPr>
          <a:xfrm>
            <a:off x="649401" y="4717307"/>
            <a:ext cx="511157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57" name="Shape 357"/>
          <p:cNvSpPr/>
          <p:nvPr/>
        </p:nvSpPr>
        <p:spPr>
          <a:xfrm flipV="1">
            <a:off x="7019355" y="4729734"/>
            <a:ext cx="5161856" cy="27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58" name="Shape 358"/>
          <p:cNvSpPr/>
          <p:nvPr/>
        </p:nvSpPr>
        <p:spPr>
          <a:xfrm>
            <a:off x="1440992" y="8507164"/>
            <a:ext cx="400141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Non-conflict-driven</a:t>
            </a:r>
          </a:p>
        </p:txBody>
      </p:sp>
      <p:sp>
        <p:nvSpPr>
          <p:cNvPr id="359" name="Shape 359"/>
          <p:cNvSpPr/>
          <p:nvPr/>
        </p:nvSpPr>
        <p:spPr>
          <a:xfrm>
            <a:off x="8057004" y="8507164"/>
            <a:ext cx="30865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defRPr>
                <a:solidFill>
                  <a:srgbClr val="000000"/>
                </a:solidFill>
              </a:defRPr>
            </a:pPr>
            <a:r>
              <a:rPr>
                <a:solidFill>
                  <a:schemeClr val="accent5"/>
                </a:solidFill>
              </a:rPr>
              <a:t>Conflict-driven</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1" name="O_1.pdf"/>
          <p:cNvPicPr>
            <a:picLocks noChangeAspect="1"/>
          </p:cNvPicPr>
          <p:nvPr/>
        </p:nvPicPr>
        <p:blipFill>
          <a:blip r:embed="rId2">
            <a:extLst/>
          </a:blip>
          <a:stretch>
            <a:fillRect/>
          </a:stretch>
        </p:blipFill>
        <p:spPr>
          <a:xfrm>
            <a:off x="3645339" y="2300550"/>
            <a:ext cx="5004678" cy="3412281"/>
          </a:xfrm>
          <a:prstGeom prst="rect">
            <a:avLst/>
          </a:prstGeom>
          <a:ln w="12700">
            <a:miter lim="400000"/>
          </a:ln>
        </p:spPr>
      </p:pic>
      <p:pic>
        <p:nvPicPr>
          <p:cNvPr id="362" name="O_2.pdf"/>
          <p:cNvPicPr>
            <a:picLocks noChangeAspect="1"/>
          </p:cNvPicPr>
          <p:nvPr/>
        </p:nvPicPr>
        <p:blipFill>
          <a:blip r:embed="rId3">
            <a:extLst/>
          </a:blip>
          <a:stretch>
            <a:fillRect/>
          </a:stretch>
        </p:blipFill>
        <p:spPr>
          <a:xfrm>
            <a:off x="3645339" y="5578006"/>
            <a:ext cx="5004678" cy="3412282"/>
          </a:xfrm>
          <a:prstGeom prst="rect">
            <a:avLst/>
          </a:prstGeom>
          <a:ln w="12700">
            <a:miter lim="400000"/>
          </a:ln>
        </p:spPr>
      </p:pic>
      <p:sp>
        <p:nvSpPr>
          <p:cNvPr id="363" name="Shape 363"/>
          <p:cNvSpPr/>
          <p:nvPr>
            <p:ph type="title"/>
          </p:nvPr>
        </p:nvSpPr>
        <p:spPr>
          <a:prstGeom prst="rect">
            <a:avLst/>
          </a:prstGeom>
        </p:spPr>
        <p:txBody>
          <a:bodyPr/>
          <a:lstStyle/>
          <a:p>
            <a:pPr defTabSz="397256">
              <a:defRPr sz="5440"/>
            </a:pPr>
            <a:r>
              <a:t>Time Series Analysis of Sentiments:</a:t>
            </a:r>
            <a:br/>
            <a:r>
              <a:t>Anomaly Detection: Conflict-driven</a:t>
            </a:r>
          </a:p>
        </p:txBody>
      </p:sp>
      <p:sp>
        <p:nvSpPr>
          <p:cNvPr id="364" name="Shape 364"/>
          <p:cNvSpPr/>
          <p:nvPr/>
        </p:nvSpPr>
        <p:spPr>
          <a:xfrm>
            <a:off x="6692914" y="2510594"/>
            <a:ext cx="3018441" cy="2992193"/>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65" name="Shape 365"/>
          <p:cNvSpPr/>
          <p:nvPr/>
        </p:nvSpPr>
        <p:spPr>
          <a:xfrm flipH="1" rot="1655273">
            <a:off x="8726056" y="4510321"/>
            <a:ext cx="1123490" cy="7042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66" name="Shape 366"/>
          <p:cNvSpPr/>
          <p:nvPr/>
        </p:nvSpPr>
        <p:spPr>
          <a:xfrm>
            <a:off x="9503348" y="5070883"/>
            <a:ext cx="2063224"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Fork date</a:t>
            </a:r>
          </a:p>
        </p:txBody>
      </p:sp>
      <p:sp>
        <p:nvSpPr>
          <p:cNvPr id="367" name="Shape 367"/>
          <p:cNvSpPr/>
          <p:nvPr/>
        </p:nvSpPr>
        <p:spPr>
          <a:xfrm>
            <a:off x="6692915" y="5912320"/>
            <a:ext cx="3018441" cy="2992193"/>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68" name="Shape 368"/>
          <p:cNvSpPr/>
          <p:nvPr/>
        </p:nvSpPr>
        <p:spPr>
          <a:xfrm flipH="1" rot="1655273">
            <a:off x="8878456" y="8009589"/>
            <a:ext cx="1123490" cy="704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69" name="Shape 369"/>
          <p:cNvSpPr/>
          <p:nvPr/>
        </p:nvSpPr>
        <p:spPr>
          <a:xfrm>
            <a:off x="9503348" y="8709851"/>
            <a:ext cx="2063224"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Fork date</a:t>
            </a:r>
          </a:p>
        </p:txBody>
      </p:sp>
      <p:sp>
        <p:nvSpPr>
          <p:cNvPr id="370" name="Shape 370"/>
          <p:cNvSpPr/>
          <p:nvPr/>
        </p:nvSpPr>
        <p:spPr>
          <a:xfrm>
            <a:off x="2824708" y="9008733"/>
            <a:ext cx="735538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Pre-fork negative outlier anomaly</a:t>
            </a:r>
          </a:p>
        </p:txBody>
      </p:sp>
      <p:sp>
        <p:nvSpPr>
          <p:cNvPr id="371" name="Shape 371"/>
          <p:cNvSpPr/>
          <p:nvPr/>
        </p:nvSpPr>
        <p:spPr>
          <a:xfrm>
            <a:off x="3921472" y="3675907"/>
            <a:ext cx="45411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72" name="Shape 372"/>
          <p:cNvSpPr/>
          <p:nvPr/>
        </p:nvSpPr>
        <p:spPr>
          <a:xfrm>
            <a:off x="3921472" y="7009657"/>
            <a:ext cx="4541193"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Shape 374"/>
          <p:cNvSpPr/>
          <p:nvPr>
            <p:ph type="title"/>
          </p:nvPr>
        </p:nvSpPr>
        <p:spPr>
          <a:prstGeom prst="rect">
            <a:avLst/>
          </a:prstGeom>
        </p:spPr>
        <p:txBody>
          <a:bodyPr/>
          <a:lstStyle/>
          <a:p>
            <a:pPr defTabSz="356362">
              <a:defRPr sz="4880"/>
            </a:pPr>
            <a:r>
              <a:t>Time Series Analysis of Sentiments:</a:t>
            </a:r>
            <a:br/>
            <a:r>
              <a:t>Anomaly Detection: Non-conflict-driven</a:t>
            </a:r>
          </a:p>
        </p:txBody>
      </p:sp>
      <p:pic>
        <p:nvPicPr>
          <p:cNvPr id="375" name="O_8.pdf"/>
          <p:cNvPicPr>
            <a:picLocks noChangeAspect="1"/>
          </p:cNvPicPr>
          <p:nvPr/>
        </p:nvPicPr>
        <p:blipFill>
          <a:blip r:embed="rId3">
            <a:extLst/>
          </a:blip>
          <a:stretch>
            <a:fillRect/>
          </a:stretch>
        </p:blipFill>
        <p:spPr>
          <a:xfrm>
            <a:off x="6164981" y="6625793"/>
            <a:ext cx="3479075" cy="2372096"/>
          </a:xfrm>
          <a:prstGeom prst="rect">
            <a:avLst/>
          </a:prstGeom>
          <a:ln w="12700">
            <a:miter lim="400000"/>
          </a:ln>
        </p:spPr>
      </p:pic>
      <p:pic>
        <p:nvPicPr>
          <p:cNvPr id="376" name="O_6.pdf"/>
          <p:cNvPicPr>
            <a:picLocks noChangeAspect="1"/>
          </p:cNvPicPr>
          <p:nvPr/>
        </p:nvPicPr>
        <p:blipFill>
          <a:blip r:embed="rId4">
            <a:extLst/>
          </a:blip>
          <a:srcRect l="0" t="4491" r="0" b="4491"/>
          <a:stretch>
            <a:fillRect/>
          </a:stretch>
        </p:blipFill>
        <p:spPr>
          <a:xfrm>
            <a:off x="6164980" y="4572000"/>
            <a:ext cx="3479076" cy="2159001"/>
          </a:xfrm>
          <a:prstGeom prst="rect">
            <a:avLst/>
          </a:prstGeom>
          <a:ln w="12700">
            <a:miter lim="400000"/>
          </a:ln>
        </p:spPr>
      </p:pic>
      <p:pic>
        <p:nvPicPr>
          <p:cNvPr id="377" name="O_3.pdf"/>
          <p:cNvPicPr>
            <a:picLocks noChangeAspect="1"/>
          </p:cNvPicPr>
          <p:nvPr/>
        </p:nvPicPr>
        <p:blipFill>
          <a:blip r:embed="rId5">
            <a:extLst/>
          </a:blip>
          <a:srcRect l="0" t="4491" r="0" b="4491"/>
          <a:stretch>
            <a:fillRect/>
          </a:stretch>
        </p:blipFill>
        <p:spPr>
          <a:xfrm>
            <a:off x="2734655" y="2415133"/>
            <a:ext cx="3479076" cy="2159001"/>
          </a:xfrm>
          <a:prstGeom prst="rect">
            <a:avLst/>
          </a:prstGeom>
          <a:ln w="12700">
            <a:miter lim="400000"/>
          </a:ln>
        </p:spPr>
      </p:pic>
      <p:pic>
        <p:nvPicPr>
          <p:cNvPr id="378" name="O_7.pdf"/>
          <p:cNvPicPr>
            <a:picLocks noChangeAspect="1"/>
          </p:cNvPicPr>
          <p:nvPr/>
        </p:nvPicPr>
        <p:blipFill>
          <a:blip r:embed="rId6">
            <a:extLst/>
          </a:blip>
          <a:stretch>
            <a:fillRect/>
          </a:stretch>
        </p:blipFill>
        <p:spPr>
          <a:xfrm>
            <a:off x="2734655" y="6625792"/>
            <a:ext cx="3479076" cy="2372097"/>
          </a:xfrm>
          <a:prstGeom prst="rect">
            <a:avLst/>
          </a:prstGeom>
          <a:ln w="12700">
            <a:miter lim="400000"/>
          </a:ln>
        </p:spPr>
      </p:pic>
      <p:pic>
        <p:nvPicPr>
          <p:cNvPr id="379" name="TS_4.pdf"/>
          <p:cNvPicPr>
            <a:picLocks noChangeAspect="1"/>
          </p:cNvPicPr>
          <p:nvPr/>
        </p:nvPicPr>
        <p:blipFill>
          <a:blip r:embed="rId7">
            <a:extLst/>
          </a:blip>
          <a:srcRect l="0" t="0" r="0" b="0"/>
          <a:stretch>
            <a:fillRect/>
          </a:stretch>
        </p:blipFill>
        <p:spPr>
          <a:xfrm>
            <a:off x="6760690" y="2366116"/>
            <a:ext cx="2287643" cy="1559756"/>
          </a:xfrm>
          <a:prstGeom prst="rect">
            <a:avLst/>
          </a:prstGeom>
          <a:ln w="12700">
            <a:miter lim="400000"/>
          </a:ln>
        </p:spPr>
      </p:pic>
      <p:sp>
        <p:nvSpPr>
          <p:cNvPr id="380" name="Shape 380"/>
          <p:cNvSpPr/>
          <p:nvPr/>
        </p:nvSpPr>
        <p:spPr>
          <a:xfrm>
            <a:off x="2266044" y="8902700"/>
            <a:ext cx="84727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No immediate pre-fork negative outlier</a:t>
            </a:r>
          </a:p>
        </p:txBody>
      </p:sp>
      <p:sp>
        <p:nvSpPr>
          <p:cNvPr id="381" name="Shape 381"/>
          <p:cNvSpPr/>
          <p:nvPr/>
        </p:nvSpPr>
        <p:spPr>
          <a:xfrm>
            <a:off x="4596308" y="4649968"/>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82" name="Shape 382"/>
          <p:cNvSpPr/>
          <p:nvPr/>
        </p:nvSpPr>
        <p:spPr>
          <a:xfrm>
            <a:off x="7082146" y="3847728"/>
            <a:ext cx="1695476"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no outliers detected</a:t>
            </a:r>
          </a:p>
        </p:txBody>
      </p:sp>
      <p:pic>
        <p:nvPicPr>
          <p:cNvPr id="383" name="O_5.pdf"/>
          <p:cNvPicPr>
            <a:picLocks noChangeAspect="1"/>
          </p:cNvPicPr>
          <p:nvPr/>
        </p:nvPicPr>
        <p:blipFill>
          <a:blip r:embed="rId8">
            <a:extLst/>
          </a:blip>
          <a:stretch>
            <a:fillRect/>
          </a:stretch>
        </p:blipFill>
        <p:spPr>
          <a:xfrm>
            <a:off x="2756323" y="4476124"/>
            <a:ext cx="3435671" cy="2342503"/>
          </a:xfrm>
          <a:prstGeom prst="rect">
            <a:avLst/>
          </a:prstGeom>
          <a:ln w="12700">
            <a:miter lim="400000"/>
          </a:ln>
        </p:spPr>
      </p:pic>
      <p:sp>
        <p:nvSpPr>
          <p:cNvPr id="384" name="Shape 384"/>
          <p:cNvSpPr/>
          <p:nvPr/>
        </p:nvSpPr>
        <p:spPr>
          <a:xfrm>
            <a:off x="4596308" y="2416901"/>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85" name="Shape 385"/>
          <p:cNvSpPr/>
          <p:nvPr/>
        </p:nvSpPr>
        <p:spPr>
          <a:xfrm>
            <a:off x="8139608" y="4649968"/>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86" name="Shape 386"/>
          <p:cNvSpPr/>
          <p:nvPr/>
        </p:nvSpPr>
        <p:spPr>
          <a:xfrm>
            <a:off x="8139608" y="6768033"/>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87" name="Shape 387"/>
          <p:cNvSpPr/>
          <p:nvPr/>
        </p:nvSpPr>
        <p:spPr>
          <a:xfrm>
            <a:off x="4596308" y="6768033"/>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88" name="Shape 388"/>
          <p:cNvSpPr/>
          <p:nvPr/>
        </p:nvSpPr>
        <p:spPr>
          <a:xfrm>
            <a:off x="2918172" y="3250457"/>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89" name="Shape 389"/>
          <p:cNvSpPr/>
          <p:nvPr/>
        </p:nvSpPr>
        <p:spPr>
          <a:xfrm>
            <a:off x="6912322" y="3382039"/>
            <a:ext cx="203512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90" name="Shape 390"/>
          <p:cNvSpPr/>
          <p:nvPr/>
        </p:nvSpPr>
        <p:spPr>
          <a:xfrm>
            <a:off x="6347937" y="7693581"/>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91" name="Shape 391"/>
          <p:cNvSpPr/>
          <p:nvPr/>
        </p:nvSpPr>
        <p:spPr>
          <a:xfrm>
            <a:off x="6335237" y="5323383"/>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92" name="Shape 392"/>
          <p:cNvSpPr/>
          <p:nvPr/>
        </p:nvSpPr>
        <p:spPr>
          <a:xfrm>
            <a:off x="2918172" y="7586715"/>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93" name="Shape 393"/>
          <p:cNvSpPr/>
          <p:nvPr/>
        </p:nvSpPr>
        <p:spPr>
          <a:xfrm>
            <a:off x="2918172" y="5415807"/>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7" name="Shape 397"/>
          <p:cNvSpPr/>
          <p:nvPr>
            <p:ph type="body" idx="1"/>
          </p:nvPr>
        </p:nvSpPr>
        <p:spPr>
          <a:prstGeom prst="rect">
            <a:avLst/>
          </a:prstGeom>
        </p:spPr>
        <p:txBody>
          <a:bodyPr/>
          <a:lstStyle/>
          <a:p>
            <a:pPr marL="271638" indent="-271638" defTabSz="457200">
              <a:lnSpc>
                <a:spcPct val="117999"/>
              </a:lnSpc>
              <a:spcBef>
                <a:spcPts val="0"/>
              </a:spcBef>
              <a:defRPr sz="2700"/>
            </a:pPr>
            <a:r>
              <a:t>We got close, </a:t>
            </a:r>
          </a:p>
          <a:p>
            <a:pPr lvl="1" marL="716138" indent="-271638" defTabSz="457200">
              <a:lnSpc>
                <a:spcPct val="117999"/>
              </a:lnSpc>
              <a:spcBef>
                <a:spcPts val="0"/>
              </a:spcBef>
              <a:defRPr sz="2700"/>
            </a:pPr>
            <a:r>
              <a:t>but can’t necessarily determine when one vs. other has occurred. </a:t>
            </a:r>
          </a:p>
          <a:p>
            <a:pPr marL="271638" indent="-271638" defTabSz="457200">
              <a:lnSpc>
                <a:spcPct val="117999"/>
              </a:lnSpc>
              <a:spcBef>
                <a:spcPts val="0"/>
              </a:spcBef>
              <a:defRPr sz="2700"/>
            </a:pPr>
          </a:p>
          <a:p>
            <a:pPr marL="271638" indent="-271638" defTabSz="457200">
              <a:lnSpc>
                <a:spcPct val="117999"/>
              </a:lnSpc>
              <a:spcBef>
                <a:spcPts val="0"/>
              </a:spcBef>
              <a:defRPr sz="2700"/>
            </a:pPr>
            <a:r>
              <a:t>So we turn to social network analysis, to figure out whether this is a storm in a teacup, or situation needing intervention. </a:t>
            </a:r>
          </a:p>
          <a:p>
            <a:pPr marL="271638" indent="-271638" defTabSz="457200">
              <a:lnSpc>
                <a:spcPct val="117999"/>
              </a:lnSpc>
              <a:spcBef>
                <a:spcPts val="0"/>
              </a:spcBef>
              <a:defRPr sz="2700"/>
            </a:pPr>
          </a:p>
          <a:p>
            <a:pPr marL="271638" indent="-271638" defTabSz="457200">
              <a:lnSpc>
                <a:spcPct val="117999"/>
              </a:lnSpc>
              <a:spcBef>
                <a:spcPts val="0"/>
              </a:spcBef>
              <a:defRPr sz="2700"/>
            </a:pPr>
            <a:r>
              <a:t>What do these networks look like, who’s involved, what are forces are shaping the community.</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9" name="Shape 399"/>
          <p:cNvSpPr/>
          <p:nvPr>
            <p:ph type="body" sz="half" idx="1"/>
          </p:nvPr>
        </p:nvSpPr>
        <p:spPr>
          <a:xfrm>
            <a:off x="731093" y="2445642"/>
            <a:ext cx="11378358" cy="3294758"/>
          </a:xfrm>
          <a:prstGeom prst="rect">
            <a:avLst/>
          </a:prstGeom>
        </p:spPr>
        <p:txBody>
          <a:bodyPr/>
          <a:lstStyle/>
          <a:p>
            <a:pPr/>
            <a:r>
              <a:t>Interactions modeled as graphs</a:t>
            </a:r>
          </a:p>
          <a:p>
            <a:pPr lvl="1"/>
            <a:r>
              <a:t>Graphs change over time</a:t>
            </a:r>
          </a:p>
        </p:txBody>
      </p:sp>
      <p:sp>
        <p:nvSpPr>
          <p:cNvPr id="400" name="Shape 40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01" name="Chordoma-Research-Network-Change-2012.jpg"/>
          <p:cNvPicPr>
            <a:picLocks noChangeAspect="1"/>
          </p:cNvPicPr>
          <p:nvPr/>
        </p:nvPicPr>
        <p:blipFill>
          <a:blip r:embed="rId2">
            <a:extLst/>
          </a:blip>
          <a:srcRect l="0" t="0" r="48674" b="0"/>
          <a:stretch>
            <a:fillRect/>
          </a:stretch>
        </p:blipFill>
        <p:spPr>
          <a:xfrm>
            <a:off x="579832" y="5981700"/>
            <a:ext cx="2791593" cy="2488380"/>
          </a:xfrm>
          <a:prstGeom prst="rect">
            <a:avLst/>
          </a:prstGeom>
          <a:ln w="12700">
            <a:miter lim="400000"/>
          </a:ln>
        </p:spPr>
      </p:pic>
      <p:pic>
        <p:nvPicPr>
          <p:cNvPr id="402" name="Chordoma-Research-Network-Change-2012.jpg"/>
          <p:cNvPicPr>
            <a:picLocks noChangeAspect="1"/>
          </p:cNvPicPr>
          <p:nvPr/>
        </p:nvPicPr>
        <p:blipFill>
          <a:blip r:embed="rId2">
            <a:extLst/>
          </a:blip>
          <a:srcRect l="52658" t="0" r="0" b="0"/>
          <a:stretch>
            <a:fillRect/>
          </a:stretch>
        </p:blipFill>
        <p:spPr>
          <a:xfrm>
            <a:off x="9529900" y="5981700"/>
            <a:ext cx="2574899" cy="2488380"/>
          </a:xfrm>
          <a:prstGeom prst="rect">
            <a:avLst/>
          </a:prstGeom>
          <a:ln w="12700">
            <a:miter lim="400000"/>
          </a:ln>
        </p:spPr>
      </p:pic>
      <p:pic>
        <p:nvPicPr>
          <p:cNvPr id="403" name="Chordoma-Research-Network-Change-2012.jpg"/>
          <p:cNvPicPr>
            <a:picLocks noChangeAspect="1"/>
          </p:cNvPicPr>
          <p:nvPr/>
        </p:nvPicPr>
        <p:blipFill>
          <a:blip r:embed="rId2">
            <a:extLst/>
          </a:blip>
          <a:srcRect l="0" t="0" r="58113" b="0"/>
          <a:stretch>
            <a:fillRect/>
          </a:stretch>
        </p:blipFill>
        <p:spPr>
          <a:xfrm>
            <a:off x="3805632" y="5981700"/>
            <a:ext cx="2278186" cy="2488380"/>
          </a:xfrm>
          <a:prstGeom prst="rect">
            <a:avLst/>
          </a:prstGeom>
          <a:ln w="12700">
            <a:miter lim="400000"/>
          </a:ln>
        </p:spPr>
      </p:pic>
      <p:sp>
        <p:nvSpPr>
          <p:cNvPr id="404" name="Shape 404"/>
          <p:cNvSpPr/>
          <p:nvPr/>
        </p:nvSpPr>
        <p:spPr>
          <a:xfrm>
            <a:off x="7740650" y="6749653"/>
            <a:ext cx="8255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600"/>
            </a:lvl1pPr>
          </a:lstStyle>
          <a:p>
            <a:pPr/>
            <a:r>
              <a:t>…</a:t>
            </a:r>
          </a:p>
        </p:txBody>
      </p:sp>
      <p:pic>
        <p:nvPicPr>
          <p:cNvPr id="405" name="pasted-image.pdf"/>
          <p:cNvPicPr>
            <a:picLocks noChangeAspect="1"/>
          </p:cNvPicPr>
          <p:nvPr/>
        </p:nvPicPr>
        <p:blipFill>
          <a:blip r:embed="rId3">
            <a:extLst/>
          </a:blip>
          <a:stretch>
            <a:fillRect/>
          </a:stretch>
        </p:blipFill>
        <p:spPr>
          <a:xfrm>
            <a:off x="1891903" y="8698755"/>
            <a:ext cx="317501" cy="368301"/>
          </a:xfrm>
          <a:prstGeom prst="rect">
            <a:avLst/>
          </a:prstGeom>
          <a:ln w="12700">
            <a:miter lim="400000"/>
          </a:ln>
        </p:spPr>
      </p:pic>
      <p:pic>
        <p:nvPicPr>
          <p:cNvPr id="406" name="pasted-image.pdf"/>
          <p:cNvPicPr>
            <a:picLocks noChangeAspect="1"/>
          </p:cNvPicPr>
          <p:nvPr/>
        </p:nvPicPr>
        <p:blipFill>
          <a:blip r:embed="rId4">
            <a:extLst/>
          </a:blip>
          <a:stretch>
            <a:fillRect/>
          </a:stretch>
        </p:blipFill>
        <p:spPr>
          <a:xfrm>
            <a:off x="4951412" y="8690917"/>
            <a:ext cx="330201" cy="368301"/>
          </a:xfrm>
          <a:prstGeom prst="rect">
            <a:avLst/>
          </a:prstGeom>
          <a:ln w="12700">
            <a:miter lim="400000"/>
          </a:ln>
        </p:spPr>
      </p:pic>
      <p:pic>
        <p:nvPicPr>
          <p:cNvPr id="407" name="pasted-image.pdf"/>
          <p:cNvPicPr>
            <a:picLocks noChangeAspect="1"/>
          </p:cNvPicPr>
          <p:nvPr/>
        </p:nvPicPr>
        <p:blipFill>
          <a:blip r:embed="rId5">
            <a:extLst/>
          </a:blip>
          <a:stretch>
            <a:fillRect/>
          </a:stretch>
        </p:blipFill>
        <p:spPr>
          <a:xfrm>
            <a:off x="10760670" y="8707586"/>
            <a:ext cx="368301" cy="368301"/>
          </a:xfrm>
          <a:prstGeom prst="rect">
            <a:avLst/>
          </a:prstGeom>
          <a:ln w="12700">
            <a:miter lim="400000"/>
          </a:ln>
        </p:spPr>
      </p:pic>
      <p:pic>
        <p:nvPicPr>
          <p:cNvPr id="408" name="pasted-image.pdf"/>
          <p:cNvPicPr>
            <a:picLocks noChangeAspect="1"/>
          </p:cNvPicPr>
          <p:nvPr/>
        </p:nvPicPr>
        <p:blipFill>
          <a:blip r:embed="rId6">
            <a:extLst/>
          </a:blip>
          <a:stretch>
            <a:fillRect/>
          </a:stretch>
        </p:blipFill>
        <p:spPr>
          <a:xfrm>
            <a:off x="7964338" y="8881516"/>
            <a:ext cx="304801" cy="63501"/>
          </a:xfrm>
          <a:prstGeom prst="rect">
            <a:avLst/>
          </a:prstGeom>
          <a:ln w="12700">
            <a:miter lim="400000"/>
          </a:ln>
        </p:spPr>
      </p:pic>
      <p:sp>
        <p:nvSpPr>
          <p:cNvPr id="409" name="Shape 409"/>
          <p:cNvSpPr/>
          <p:nvPr/>
        </p:nvSpPr>
        <p:spPr>
          <a:xfrm>
            <a:off x="393700" y="5842000"/>
            <a:ext cx="12053144" cy="3556546"/>
          </a:xfrm>
          <a:prstGeom prst="roundRect">
            <a:avLst>
              <a:gd name="adj" fmla="val 14259"/>
            </a:avLst>
          </a:prstGeom>
          <a:ln w="25400">
            <a:solidFill>
              <a:srgbClr val="85888D"/>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410" name="Shape 410"/>
          <p:cNvSpPr/>
          <p:nvPr>
            <p:ph type="title"/>
          </p:nvPr>
        </p:nvSpPr>
        <p:spPr>
          <a:prstGeom prst="rect">
            <a:avLst/>
          </a:prstGeom>
        </p:spPr>
        <p:txBody>
          <a:bodyPr/>
          <a:lstStyle>
            <a:lvl1pPr defTabSz="397256">
              <a:defRPr sz="5440"/>
            </a:lvl1pPr>
          </a:lstStyle>
          <a:p>
            <a:pPr/>
            <a:r>
              <a:t>Social network analysis of developers’ communication graphs</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12" name="Shape 412"/>
          <p:cNvSpPr/>
          <p:nvPr>
            <p:ph type="title"/>
          </p:nvPr>
        </p:nvSpPr>
        <p:spPr>
          <a:prstGeom prst="rect">
            <a:avLst/>
          </a:prstGeom>
        </p:spPr>
        <p:txBody>
          <a:bodyPr/>
          <a:lstStyle>
            <a:lvl1pPr>
              <a:spcBef>
                <a:spcPts val="3200"/>
              </a:spcBef>
              <a:defRPr sz="5300"/>
            </a:lvl1pPr>
          </a:lstStyle>
          <a:p>
            <a:pPr/>
            <a:r>
              <a:t>Social network analysis of developers’ communication graphs</a:t>
            </a:r>
          </a:p>
        </p:txBody>
      </p:sp>
      <p:sp>
        <p:nvSpPr>
          <p:cNvPr id="413" name="Shape 413"/>
          <p:cNvSpPr/>
          <p:nvPr>
            <p:ph type="body" idx="1"/>
          </p:nvPr>
        </p:nvSpPr>
        <p:spPr>
          <a:xfrm>
            <a:off x="977900" y="1866900"/>
            <a:ext cx="11245206" cy="5159803"/>
          </a:xfrm>
          <a:prstGeom prst="rect">
            <a:avLst/>
          </a:prstGeom>
        </p:spPr>
        <p:txBody>
          <a:bodyPr/>
          <a:lstStyle/>
          <a:p>
            <a:pPr marL="0" indent="0">
              <a:buSzTx/>
              <a:buNone/>
              <a:defRPr sz="3600"/>
            </a:pPr>
          </a:p>
          <a:p>
            <a:pPr marL="444500" indent="-444500">
              <a:defRPr sz="3600"/>
            </a:pPr>
            <a:r>
              <a:t>Mathematical models </a:t>
            </a:r>
          </a:p>
          <a:p>
            <a:pPr marL="444500" indent="-444500">
              <a:defRPr sz="3600"/>
            </a:pPr>
            <a:r>
              <a:t>Lead us to estimates of the significance of several parameters’ that affect this longitudinal change.</a:t>
            </a:r>
          </a:p>
        </p:txBody>
      </p:sp>
      <p:sp>
        <p:nvSpPr>
          <p:cNvPr id="414" name="Shape 41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8" name="Shape 41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21" name="Group 421"/>
          <p:cNvGrpSpPr/>
          <p:nvPr/>
        </p:nvGrpSpPr>
        <p:grpSpPr>
          <a:xfrm>
            <a:off x="4394178" y="7246607"/>
            <a:ext cx="608832" cy="843908"/>
            <a:chOff x="0" y="0"/>
            <a:chExt cx="608830" cy="843906"/>
          </a:xfrm>
        </p:grpSpPr>
        <p:pic>
          <p:nvPicPr>
            <p:cNvPr id="420" name="Branching-and-forking.jpg"/>
            <p:cNvPicPr>
              <a:picLocks noChangeAspect="1"/>
            </p:cNvPicPr>
            <p:nvPr/>
          </p:nvPicPr>
          <p:blipFill>
            <a:blip r:embed="rId3">
              <a:extLst/>
            </a:blip>
            <a:srcRect l="18943" t="28096" r="58231" b="25640"/>
            <a:stretch>
              <a:fillRect/>
            </a:stretch>
          </p:blipFill>
          <p:spPr>
            <a:xfrm>
              <a:off x="127000" y="88900"/>
              <a:ext cx="354831" cy="513707"/>
            </a:xfrm>
            <a:prstGeom prst="rect">
              <a:avLst/>
            </a:prstGeom>
            <a:ln>
              <a:noFill/>
            </a:ln>
            <a:effectLst/>
          </p:spPr>
        </p:pic>
        <p:pic>
          <p:nvPicPr>
            <p:cNvPr id="419" name=""/>
            <p:cNvPicPr>
              <a:picLocks noChangeAspect="0"/>
            </p:cNvPicPr>
            <p:nvPr/>
          </p:nvPicPr>
          <p:blipFill>
            <a:blip r:embed="rId4">
              <a:extLst/>
            </a:blip>
            <a:stretch>
              <a:fillRect/>
            </a:stretch>
          </p:blipFill>
          <p:spPr>
            <a:xfrm>
              <a:off x="-1" y="0"/>
              <a:ext cx="608832" cy="843907"/>
            </a:xfrm>
            <a:prstGeom prst="rect">
              <a:avLst/>
            </a:prstGeom>
            <a:effectLst/>
          </p:spPr>
        </p:pic>
      </p:grpSp>
      <p:grpSp>
        <p:nvGrpSpPr>
          <p:cNvPr id="424" name="Group 424"/>
          <p:cNvGrpSpPr/>
          <p:nvPr/>
        </p:nvGrpSpPr>
        <p:grpSpPr>
          <a:xfrm>
            <a:off x="4374306" y="5117574"/>
            <a:ext cx="648576" cy="843908"/>
            <a:chOff x="0" y="0"/>
            <a:chExt cx="648574" cy="843906"/>
          </a:xfrm>
        </p:grpSpPr>
        <p:pic>
          <p:nvPicPr>
            <p:cNvPr id="423" name="Branching-and-forking.jpg"/>
            <p:cNvPicPr>
              <a:picLocks noChangeAspect="1"/>
            </p:cNvPicPr>
            <p:nvPr/>
          </p:nvPicPr>
          <p:blipFill>
            <a:blip r:embed="rId3">
              <a:extLst/>
            </a:blip>
            <a:srcRect l="61449" t="23778" r="9779" b="23778"/>
            <a:stretch>
              <a:fillRect/>
            </a:stretch>
          </p:blipFill>
          <p:spPr>
            <a:xfrm>
              <a:off x="127000" y="88900"/>
              <a:ext cx="394575" cy="513707"/>
            </a:xfrm>
            <a:prstGeom prst="rect">
              <a:avLst/>
            </a:prstGeom>
            <a:ln>
              <a:noFill/>
            </a:ln>
            <a:effectLst/>
          </p:spPr>
        </p:pic>
        <p:pic>
          <p:nvPicPr>
            <p:cNvPr id="422" name=""/>
            <p:cNvPicPr>
              <a:picLocks noChangeAspect="0"/>
            </p:cNvPicPr>
            <p:nvPr/>
          </p:nvPicPr>
          <p:blipFill>
            <a:blip r:embed="rId5">
              <a:extLst/>
            </a:blip>
            <a:stretch>
              <a:fillRect/>
            </a:stretch>
          </p:blipFill>
          <p:spPr>
            <a:xfrm>
              <a:off x="-1" y="-1"/>
              <a:ext cx="648576" cy="843908"/>
            </a:xfrm>
            <a:prstGeom prst="rect">
              <a:avLst/>
            </a:prstGeom>
            <a:effectLst/>
          </p:spPr>
        </p:pic>
      </p:grpSp>
      <p:sp>
        <p:nvSpPr>
          <p:cNvPr id="425" name="Shape 425"/>
          <p:cNvSpPr/>
          <p:nvPr>
            <p:ph type="title"/>
          </p:nvPr>
        </p:nvSpPr>
        <p:spPr>
          <a:prstGeom prst="rect">
            <a:avLst/>
          </a:prstGeom>
        </p:spPr>
        <p:txBody>
          <a:bodyPr/>
          <a:lstStyle/>
          <a:p>
            <a:pPr defTabSz="350520">
              <a:defRPr sz="5280"/>
            </a:pPr>
            <a:r>
              <a:t>Results</a:t>
            </a:r>
          </a:p>
          <a:p>
            <a:pPr defTabSz="350520">
              <a:spcBef>
                <a:spcPts val="1900"/>
              </a:spcBef>
              <a:defRPr i="1" sz="2640"/>
            </a:pPr>
            <a:r>
              <a:t>Social network analysis of open source developers’ interaction graphs</a:t>
            </a:r>
          </a:p>
        </p:txBody>
      </p:sp>
      <p:graphicFrame>
        <p:nvGraphicFramePr>
          <p:cNvPr id="426" name="Table 426"/>
          <p:cNvGraphicFramePr/>
          <p:nvPr/>
        </p:nvGraphicFramePr>
        <p:xfrm>
          <a:off x="1988429" y="2971773"/>
          <a:ext cx="8512555" cy="6286501"/>
        </p:xfrm>
        <a:graphic xmlns:a="http://schemas.openxmlformats.org/drawingml/2006/main">
          <a:graphicData uri="http://schemas.openxmlformats.org/drawingml/2006/table">
            <a:tbl>
              <a:tblPr firstCol="1" firstRow="1" lastCol="0" lastRow="0" bandCol="0" bandRow="0" rtl="0">
                <a:tableStyleId>{D51ADE6A-740E-44AE-83CC-AE7238B6C88D}</a:tableStyleId>
              </a:tblPr>
              <a:tblGrid>
                <a:gridCol w="3098800"/>
                <a:gridCol w="1482285"/>
                <a:gridCol w="1482285"/>
                <a:gridCol w="1482285"/>
                <a:gridCol w="1482285"/>
              </a:tblGrid>
              <a:tr h="868308">
                <a:tc>
                  <a:txBody>
                    <a:bodyPr/>
                    <a:lstStyle/>
                    <a:p>
                      <a:pPr algn="l" defTabSz="457200">
                        <a:lnSpc>
                          <a:spcPct val="117999"/>
                        </a:lnSpc>
                        <a:defRPr sz="1600">
                          <a:sym typeface="Helvetica Neue"/>
                        </a:defRPr>
                      </a:pPr>
                    </a:p>
                  </a:txBody>
                  <a:tcPr marL="50800" marR="50800" marT="50800" marB="50800" anchor="ctr" anchorCtr="0" horzOverflow="overflow">
                    <a:lnL w="12700">
                      <a:solidFill>
                        <a:srgbClr val="000000"/>
                      </a:solidFill>
                      <a:miter lim="400000"/>
                    </a:lnL>
                    <a:lnT w="12700">
                      <a:solidFill>
                        <a:srgbClr val="000000"/>
                      </a:solidFill>
                      <a:miter lim="400000"/>
                    </a:lnT>
                  </a:tcPr>
                </a:tc>
                <a:tc>
                  <a:txBody>
                    <a:bodyPr/>
                    <a:lstStyle/>
                    <a:p>
                      <a:pPr algn="l" defTabSz="457200">
                        <a:lnSpc>
                          <a:spcPct val="117999"/>
                        </a:lnSpc>
                      </a:pPr>
                      <a:r>
                        <a:rPr sz="1600">
                          <a:sym typeface="Helvetica Neue"/>
                        </a:rPr>
                        <a:t>Negative three-cycles</a:t>
                      </a:r>
                    </a:p>
                  </a:txBody>
                  <a:tcPr marL="50800" marR="50800" marT="50800" marB="50800" anchor="ctr" anchorCtr="0" horzOverflow="overflow">
                    <a:lnT w="12700">
                      <a:solidFill>
                        <a:srgbClr val="000000"/>
                      </a:solidFill>
                      <a:miter lim="400000"/>
                    </a:lnT>
                  </a:tcPr>
                </a:tc>
                <a:tc>
                  <a:txBody>
                    <a:bodyPr/>
                    <a:lstStyle/>
                    <a:p>
                      <a:pPr algn="l" defTabSz="457200">
                        <a:lnSpc>
                          <a:spcPct val="117999"/>
                        </a:lnSpc>
                      </a:pPr>
                      <a:r>
                        <a:rPr sz="1600">
                          <a:sym typeface="Helvetica Neue"/>
                        </a:rPr>
                        <a:t>positive transitive triplets</a:t>
                      </a:r>
                    </a:p>
                  </a:txBody>
                  <a:tcPr marL="50800" marR="50800" marT="50800" marB="50800" anchor="ctr" anchorCtr="0" horzOverflow="overflow">
                    <a:lnT w="12700">
                      <a:solidFill>
                        <a:srgbClr val="000000"/>
                      </a:solidFill>
                      <a:miter lim="400000"/>
                    </a:lnT>
                  </a:tcPr>
                </a:tc>
                <a:tc>
                  <a:txBody>
                    <a:bodyPr/>
                    <a:lstStyle/>
                    <a:p>
                      <a:pPr algn="l" defTabSz="457200">
                        <a:lnSpc>
                          <a:spcPct val="117999"/>
                        </a:lnSpc>
                      </a:pPr>
                      <a:r>
                        <a:rPr sz="1600">
                          <a:sym typeface="Helvetica Neue"/>
                        </a:rPr>
                        <a:t>Out-out degree assortativity</a:t>
                      </a:r>
                    </a:p>
                  </a:txBody>
                  <a:tcPr marL="50800" marR="50800" marT="50800" marB="50800" anchor="ctr" anchorCtr="0" horzOverflow="overflow">
                    <a:lnT w="12700">
                      <a:solidFill>
                        <a:srgbClr val="000000"/>
                      </a:solidFill>
                      <a:miter lim="400000"/>
                    </a:lnT>
                  </a:tcPr>
                </a:tc>
                <a:tc>
                  <a:txBody>
                    <a:bodyPr/>
                    <a:lstStyle/>
                    <a:p>
                      <a:pPr algn="l" defTabSz="457200">
                        <a:lnSpc>
                          <a:spcPct val="117999"/>
                        </a:lnSpc>
                      </a:pPr>
                      <a:r>
                        <a:rPr sz="1600">
                          <a:sym typeface="Helvetica Neue"/>
                        </a:rPr>
                        <a:t>Developer’s source code activity</a:t>
                      </a:r>
                    </a:p>
                  </a:txBody>
                  <a:tcPr marL="50800" marR="50800" marT="50800" marB="50800" anchor="ctr" anchorCtr="0" horzOverflow="overflow">
                    <a:lnR w="12700">
                      <a:solidFill>
                        <a:srgbClr val="000000"/>
                      </a:solidFill>
                      <a:miter lim="400000"/>
                    </a:lnR>
                    <a:lnT w="12700">
                      <a:solidFill>
                        <a:srgbClr val="000000"/>
                      </a:solidFill>
                      <a:miter lim="400000"/>
                    </a:lnT>
                  </a:tcPr>
                </a:tc>
              </a:tr>
              <a:tr h="2095500">
                <a:tc>
                  <a:txBody>
                    <a:bodyPr/>
                    <a:lstStyle/>
                    <a:p>
                      <a:pPr lvl="1" algn="l">
                        <a:spcBef>
                          <a:spcPts val="3200"/>
                        </a:spcBef>
                        <a:defRPr b="0" sz="2500">
                          <a:solidFill>
                            <a:schemeClr val="accent5">
                              <a:hueOff val="-176146"/>
                              <a:satOff val="3665"/>
                              <a:lumOff val="-13986"/>
                            </a:schemeClr>
                          </a:solidFill>
                          <a:latin typeface="+mn-lt"/>
                          <a:ea typeface="+mn-ea"/>
                          <a:cs typeface="+mn-cs"/>
                        </a:defRPr>
                      </a:pPr>
                      <a:r>
                        <a:t>Conflict-driven</a:t>
                      </a:r>
                    </a:p>
                  </a:txBody>
                  <a:tcPr marL="50800" marR="50800" marT="50800" marB="50800" anchor="ctr" anchorCtr="0" horzOverflow="overflow">
                    <a:lnL w="12700">
                      <a:solidFill>
                        <a:srgbClr val="000000"/>
                      </a:solidFill>
                      <a:miter lim="400000"/>
                    </a:lnL>
                  </a:tcPr>
                </a:tc>
                <a:tc>
                  <a:txBody>
                    <a:bodyPr/>
                    <a:lstStyle/>
                    <a:p>
                      <a:pPr defTabSz="914400"/>
                      <a:r>
                        <a:rPr sz="1900"/>
                        <a:t>Statistically Significant (*)</a:t>
                      </a:r>
                    </a:p>
                  </a:txBody>
                  <a:tcPr marL="50800" marR="50800" marT="50800" marB="50800" anchor="ctr" anchorCtr="0" horzOverflow="overflow"/>
                </a:tc>
                <a:tc>
                  <a:txBody>
                    <a:bodyPr/>
                    <a:lstStyle/>
                    <a:p>
                      <a:pPr defTabSz="914400"/>
                      <a:r>
                        <a:rPr sz="1900"/>
                        <a:t>Statistically Significant (*)</a:t>
                      </a:r>
                    </a:p>
                  </a:txBody>
                  <a:tcPr marL="50800" marR="50800" marT="50800" marB="50800" anchor="ctr" anchorCtr="0" horzOverflow="overflow"/>
                </a:tc>
                <a:tc>
                  <a:txBody>
                    <a:bodyPr/>
                    <a:lstStyle/>
                    <a:p>
                      <a:pPr defTabSz="914400"/>
                      <a:r>
                        <a:rPr sz="1900"/>
                        <a:t>Statistically Significant (*)</a:t>
                      </a:r>
                    </a:p>
                  </a:txBody>
                  <a:tcPr marL="50800" marR="50800" marT="50800" marB="50800" anchor="ctr" anchorCtr="0" horzOverflow="overflow"/>
                </a:tc>
                <a:tc>
                  <a:txBody>
                    <a:bodyPr/>
                    <a:lstStyle/>
                    <a:p>
                      <a:pPr defTabSz="914400">
                        <a:defRPr sz="1900"/>
                      </a:pPr>
                    </a:p>
                  </a:txBody>
                  <a:tcPr marL="50800" marR="50800" marT="50800" marB="50800" anchor="ctr" anchorCtr="0" horzOverflow="overflow">
                    <a:lnR w="12700">
                      <a:solidFill>
                        <a:srgbClr val="000000"/>
                      </a:solidFill>
                      <a:miter lim="400000"/>
                    </a:lnR>
                  </a:tcPr>
                </a:tc>
              </a:tr>
              <a:tr h="2095500">
                <a:tc>
                  <a:txBody>
                    <a:bodyPr/>
                    <a:lstStyle/>
                    <a:p>
                      <a:pPr lvl="1" algn="l">
                        <a:spcBef>
                          <a:spcPts val="3200"/>
                        </a:spcBef>
                        <a:defRPr b="0" sz="2500">
                          <a:solidFill>
                            <a:schemeClr val="accent6">
                              <a:lumOff val="-8741"/>
                            </a:schemeClr>
                          </a:solidFill>
                          <a:latin typeface="+mn-lt"/>
                          <a:ea typeface="+mn-ea"/>
                          <a:cs typeface="+mn-cs"/>
                        </a:defRPr>
                      </a:pPr>
                      <a:r>
                        <a:t>Non-conflict-driven</a:t>
                      </a:r>
                    </a:p>
                  </a:txBody>
                  <a:tcPr marL="50800" marR="50800" marT="50800" marB="50800" anchor="ctr" anchorCtr="0" horzOverflow="overflow">
                    <a:lnL w="12700">
                      <a:solidFill>
                        <a:srgbClr val="000000"/>
                      </a:solidFill>
                      <a:miter lim="400000"/>
                    </a:lnL>
                    <a:lnB w="12700">
                      <a:solidFill>
                        <a:srgbClr val="000000"/>
                      </a:solidFill>
                      <a:miter lim="400000"/>
                    </a:lnB>
                  </a:tcPr>
                </a:tc>
                <a:tc>
                  <a:txBody>
                    <a:bodyPr/>
                    <a:lstStyle/>
                    <a:p>
                      <a:pPr defTabSz="914400">
                        <a:defRPr sz="1900"/>
                      </a:pPr>
                    </a:p>
                  </a:txBody>
                  <a:tcPr marL="50800" marR="50800" marT="50800" marB="50800" anchor="ctr" anchorCtr="0" horzOverflow="overflow">
                    <a:lnB w="12700">
                      <a:solidFill>
                        <a:srgbClr val="000000"/>
                      </a:solidFill>
                      <a:miter lim="400000"/>
                    </a:lnB>
                  </a:tcPr>
                </a:tc>
                <a:tc>
                  <a:txBody>
                    <a:bodyPr/>
                    <a:lstStyle/>
                    <a:p>
                      <a:pPr defTabSz="914400">
                        <a:defRPr sz="1900"/>
                      </a:pPr>
                    </a:p>
                  </a:txBody>
                  <a:tcPr marL="50800" marR="50800" marT="50800" marB="50800" anchor="ctr" anchorCtr="0" horzOverflow="overflow">
                    <a:lnB w="12700">
                      <a:solidFill>
                        <a:srgbClr val="000000"/>
                      </a:solidFill>
                      <a:miter lim="400000"/>
                    </a:lnB>
                  </a:tcPr>
                </a:tc>
                <a:tc>
                  <a:txBody>
                    <a:bodyPr/>
                    <a:lstStyle/>
                    <a:p>
                      <a:pPr defTabSz="914400">
                        <a:defRPr sz="1900"/>
                      </a:pPr>
                    </a:p>
                  </a:txBody>
                  <a:tcPr marL="50800" marR="50800" marT="50800" marB="50800" anchor="ctr" anchorCtr="0" horzOverflow="overflow">
                    <a:lnB w="12700">
                      <a:solidFill>
                        <a:srgbClr val="000000"/>
                      </a:solidFill>
                      <a:miter lim="400000"/>
                    </a:lnB>
                  </a:tcPr>
                </a:tc>
                <a:tc>
                  <a:txBody>
                    <a:bodyPr/>
                    <a:lstStyle/>
                    <a:p>
                      <a:pPr defTabSz="914400"/>
                      <a:r>
                        <a:rPr sz="1900"/>
                        <a:t>Statistically Significant (*)</a:t>
                      </a:r>
                    </a:p>
                  </a:txBody>
                  <a:tcPr marL="50800" marR="50800" marT="50800" marB="50800" anchor="ctr" anchorCtr="0" horzOverflow="overflow">
                    <a:lnR w="12700">
                      <a:solidFill>
                        <a:srgbClr val="000000"/>
                      </a:solidFill>
                      <a:miter lim="400000"/>
                    </a:lnR>
                    <a:lnB w="12700">
                      <a:solidFill>
                        <a:srgbClr val="000000"/>
                      </a:solidFill>
                      <a:miter lim="400000"/>
                    </a:lnB>
                  </a:tcPr>
                </a:tc>
              </a:tr>
            </a:tbl>
          </a:graphicData>
        </a:graphic>
      </p:graphicFrame>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28" name="Shape 428"/>
          <p:cNvSpPr/>
          <p:nvPr>
            <p:ph type="body" idx="1"/>
          </p:nvPr>
        </p:nvSpPr>
        <p:spPr>
          <a:xfrm>
            <a:off x="965200" y="2387600"/>
            <a:ext cx="10094417" cy="6286500"/>
          </a:xfrm>
          <a:prstGeom prst="rect">
            <a:avLst/>
          </a:prstGeom>
        </p:spPr>
        <p:txBody>
          <a:bodyPr/>
          <a:lstStyle/>
          <a:p>
            <a:pPr lvl="1" marL="790222" indent="-345722">
              <a:defRPr sz="2500">
                <a:solidFill>
                  <a:schemeClr val="accent5">
                    <a:hueOff val="-176146"/>
                    <a:satOff val="3665"/>
                    <a:lumOff val="-13986"/>
                  </a:schemeClr>
                </a:solidFill>
              </a:defRPr>
            </a:pPr>
            <a:r>
              <a:t>Conflict-driven</a:t>
            </a:r>
          </a:p>
          <a:p>
            <a:pPr lvl="2" marL="1234722" indent="-345722">
              <a:defRPr sz="2500"/>
            </a:pPr>
            <a:r>
              <a:t>Local hierarchy </a:t>
            </a:r>
            <a:r>
              <a:rPr sz="1500"/>
              <a:t>(Negative three-cycles (opposite of hierarchy) and positive transitive triplets</a:t>
            </a:r>
          </a:p>
          <a:p>
            <a:pPr lvl="2" marL="1234722" indent="-345722">
              <a:defRPr sz="2500"/>
            </a:pPr>
            <a:r>
              <a:t>Tendency of heavy mailing-list poster developers to be tied to other heavy mailing-list poster developers </a:t>
            </a:r>
            <a:r>
              <a:rPr sz="1500"/>
              <a:t>(Out-out degree assortativity)</a:t>
            </a:r>
          </a:p>
          <a:p>
            <a:pPr lvl="1" marL="790222" indent="-345722">
              <a:defRPr sz="2500">
                <a:solidFill>
                  <a:schemeClr val="accent6">
                    <a:lumOff val="-8741"/>
                  </a:schemeClr>
                </a:solidFill>
              </a:defRPr>
            </a:pPr>
            <a:r>
              <a:t>Non-conflict-driven</a:t>
            </a:r>
          </a:p>
          <a:p>
            <a:pPr lvl="2" marL="1234722" indent="-345722">
              <a:defRPr sz="2500"/>
            </a:pPr>
            <a:r>
              <a:t>Tendency of heavy code contributors to be tied to other heavy code contributors </a:t>
            </a:r>
            <a:r>
              <a:rPr sz="1500"/>
              <a:t>(Developer’s source code activity)</a:t>
            </a:r>
          </a:p>
        </p:txBody>
      </p:sp>
      <p:sp>
        <p:nvSpPr>
          <p:cNvPr id="429" name="Shape 42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32" name="Group 432"/>
          <p:cNvGrpSpPr/>
          <p:nvPr/>
        </p:nvGrpSpPr>
        <p:grpSpPr>
          <a:xfrm>
            <a:off x="10873705" y="6067088"/>
            <a:ext cx="1690827" cy="2410369"/>
            <a:chOff x="0" y="0"/>
            <a:chExt cx="1690826" cy="2410368"/>
          </a:xfrm>
        </p:grpSpPr>
        <p:pic>
          <p:nvPicPr>
            <p:cNvPr id="431" name="Branching-and-forking.jpg"/>
            <p:cNvPicPr>
              <a:picLocks noChangeAspect="1"/>
            </p:cNvPicPr>
            <p:nvPr/>
          </p:nvPicPr>
          <p:blipFill>
            <a:blip r:embed="rId4">
              <a:extLst/>
            </a:blip>
            <a:srcRect l="18943" t="28096" r="58231" b="25640"/>
            <a:stretch>
              <a:fillRect/>
            </a:stretch>
          </p:blipFill>
          <p:spPr>
            <a:xfrm>
              <a:off x="127000" y="88900"/>
              <a:ext cx="1436826" cy="2080169"/>
            </a:xfrm>
            <a:prstGeom prst="rect">
              <a:avLst/>
            </a:prstGeom>
            <a:ln>
              <a:noFill/>
            </a:ln>
            <a:effectLst/>
          </p:spPr>
        </p:pic>
        <p:pic>
          <p:nvPicPr>
            <p:cNvPr id="430" name=""/>
            <p:cNvPicPr>
              <a:picLocks noChangeAspect="0"/>
            </p:cNvPicPr>
            <p:nvPr/>
          </p:nvPicPr>
          <p:blipFill>
            <a:blip r:embed="rId5">
              <a:extLst/>
            </a:blip>
            <a:stretch>
              <a:fillRect/>
            </a:stretch>
          </p:blipFill>
          <p:spPr>
            <a:xfrm>
              <a:off x="-1" y="0"/>
              <a:ext cx="1690828" cy="2410369"/>
            </a:xfrm>
            <a:prstGeom prst="rect">
              <a:avLst/>
            </a:prstGeom>
            <a:effectLst/>
          </p:spPr>
        </p:pic>
      </p:grpSp>
      <p:grpSp>
        <p:nvGrpSpPr>
          <p:cNvPr id="435" name="Group 435"/>
          <p:cNvGrpSpPr/>
          <p:nvPr/>
        </p:nvGrpSpPr>
        <p:grpSpPr>
          <a:xfrm>
            <a:off x="10822334" y="3031891"/>
            <a:ext cx="1793568" cy="2334604"/>
            <a:chOff x="0" y="0"/>
            <a:chExt cx="1793566" cy="2334602"/>
          </a:xfrm>
        </p:grpSpPr>
        <p:pic>
          <p:nvPicPr>
            <p:cNvPr id="434" name="Branching-and-forking.jpg"/>
            <p:cNvPicPr>
              <a:picLocks noChangeAspect="1"/>
            </p:cNvPicPr>
            <p:nvPr/>
          </p:nvPicPr>
          <p:blipFill>
            <a:blip r:embed="rId4">
              <a:extLst/>
            </a:blip>
            <a:srcRect l="61449" t="23778" r="9779" b="23778"/>
            <a:stretch>
              <a:fillRect/>
            </a:stretch>
          </p:blipFill>
          <p:spPr>
            <a:xfrm>
              <a:off x="127000" y="88900"/>
              <a:ext cx="1539567" cy="2004403"/>
            </a:xfrm>
            <a:prstGeom prst="rect">
              <a:avLst/>
            </a:prstGeom>
            <a:ln>
              <a:noFill/>
            </a:ln>
            <a:effectLst/>
          </p:spPr>
        </p:pic>
        <p:pic>
          <p:nvPicPr>
            <p:cNvPr id="433" name=""/>
            <p:cNvPicPr>
              <a:picLocks noChangeAspect="0"/>
            </p:cNvPicPr>
            <p:nvPr/>
          </p:nvPicPr>
          <p:blipFill>
            <a:blip r:embed="rId6">
              <a:extLst/>
            </a:blip>
            <a:stretch>
              <a:fillRect/>
            </a:stretch>
          </p:blipFill>
          <p:spPr>
            <a:xfrm>
              <a:off x="0" y="-1"/>
              <a:ext cx="1793567" cy="2334604"/>
            </a:xfrm>
            <a:prstGeom prst="rect">
              <a:avLst/>
            </a:prstGeom>
            <a:effectLst/>
          </p:spPr>
        </p:pic>
      </p:grpSp>
      <p:sp>
        <p:nvSpPr>
          <p:cNvPr id="436" name="Shape 436"/>
          <p:cNvSpPr/>
          <p:nvPr>
            <p:ph type="title"/>
          </p:nvPr>
        </p:nvSpPr>
        <p:spPr>
          <a:prstGeom prst="rect">
            <a:avLst/>
          </a:prstGeom>
        </p:spPr>
        <p:txBody>
          <a:bodyPr/>
          <a:lstStyle/>
          <a:p>
            <a:pPr defTabSz="350520">
              <a:defRPr sz="5280"/>
            </a:pPr>
            <a:r>
              <a:t>Results</a:t>
            </a:r>
          </a:p>
          <a:p>
            <a:pPr defTabSz="350520">
              <a:spcBef>
                <a:spcPts val="1900"/>
              </a:spcBef>
              <a:defRPr i="1" sz="2640"/>
            </a:pPr>
            <a:r>
              <a:t>Social network analysis of open source developers’ interaction graphs</a:t>
            </a:r>
          </a:p>
        </p:txBody>
      </p:sp>
      <p:pic>
        <p:nvPicPr>
          <p:cNvPr id="437" name="Screen Shot 2017-05-03 at 10.03.28 PM.png"/>
          <p:cNvPicPr>
            <a:picLocks noChangeAspect="1"/>
          </p:cNvPicPr>
          <p:nvPr/>
        </p:nvPicPr>
        <p:blipFill>
          <a:blip r:embed="rId7">
            <a:extLst/>
          </a:blip>
          <a:stretch>
            <a:fillRect/>
          </a:stretch>
        </p:blipFill>
        <p:spPr>
          <a:xfrm>
            <a:off x="5800885" y="4521323"/>
            <a:ext cx="135949" cy="192061"/>
          </a:xfrm>
          <a:prstGeom prst="rect">
            <a:avLst/>
          </a:prstGeom>
          <a:ln w="12700">
            <a:miter lim="400000"/>
          </a:ln>
        </p:spPr>
      </p:pic>
      <p:pic>
        <p:nvPicPr>
          <p:cNvPr id="438" name="Screen Shot 2017-05-03 at 10.03.46 PM.png"/>
          <p:cNvPicPr>
            <a:picLocks noChangeAspect="1"/>
          </p:cNvPicPr>
          <p:nvPr/>
        </p:nvPicPr>
        <p:blipFill>
          <a:blip r:embed="rId8">
            <a:extLst/>
          </a:blip>
          <a:stretch>
            <a:fillRect/>
          </a:stretch>
        </p:blipFill>
        <p:spPr>
          <a:xfrm>
            <a:off x="10267485" y="4523770"/>
            <a:ext cx="135950" cy="187166"/>
          </a:xfrm>
          <a:prstGeom prst="rect">
            <a:avLst/>
          </a:prstGeom>
          <a:ln w="12700">
            <a:miter lim="400000"/>
          </a:ln>
        </p:spPr>
      </p:pic>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2" name="Shape 442"/>
          <p:cNvSpPr/>
          <p:nvPr>
            <p:ph type="body" idx="1"/>
          </p:nvPr>
        </p:nvSpPr>
        <p:spPr>
          <a:xfrm>
            <a:off x="965200" y="2387600"/>
            <a:ext cx="10094417" cy="6286500"/>
          </a:xfrm>
          <a:prstGeom prst="rect">
            <a:avLst/>
          </a:prstGeom>
        </p:spPr>
        <p:txBody>
          <a:bodyPr/>
          <a:lstStyle/>
          <a:p>
            <a:pPr lvl="1" marL="790222" indent="-345722">
              <a:defRPr sz="2700">
                <a:solidFill>
                  <a:schemeClr val="accent5">
                    <a:hueOff val="-176146"/>
                    <a:satOff val="3665"/>
                    <a:lumOff val="-13986"/>
                  </a:schemeClr>
                </a:solidFill>
              </a:defRPr>
            </a:pPr>
            <a:r>
              <a:t>Conflict-driven</a:t>
            </a:r>
          </a:p>
          <a:p>
            <a:pPr lvl="2" marL="1234722" indent="-345722">
              <a:defRPr sz="2700"/>
            </a:pPr>
            <a:r>
              <a:t>Negative dips anomalies pre-fork</a:t>
            </a:r>
          </a:p>
          <a:p>
            <a:pPr lvl="1" marL="790222" indent="-345722">
              <a:defRPr sz="2700">
                <a:solidFill>
                  <a:schemeClr val="accent6">
                    <a:lumOff val="-8741"/>
                  </a:schemeClr>
                </a:solidFill>
              </a:defRPr>
            </a:pPr>
            <a:r>
              <a:t>Non-conflict-driven</a:t>
            </a:r>
          </a:p>
          <a:p>
            <a:pPr lvl="2" marL="1234722" indent="-345722">
              <a:defRPr sz="2700"/>
            </a:pPr>
            <a:r>
              <a:t>Positive spikes anomalies pre-fork.</a:t>
            </a:r>
          </a:p>
        </p:txBody>
      </p:sp>
      <p:sp>
        <p:nvSpPr>
          <p:cNvPr id="443" name="Shape 44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46" name="Group 446"/>
          <p:cNvGrpSpPr/>
          <p:nvPr/>
        </p:nvGrpSpPr>
        <p:grpSpPr>
          <a:xfrm>
            <a:off x="10873705" y="6067088"/>
            <a:ext cx="1690827" cy="2410369"/>
            <a:chOff x="0" y="0"/>
            <a:chExt cx="1690826" cy="2410368"/>
          </a:xfrm>
        </p:grpSpPr>
        <p:pic>
          <p:nvPicPr>
            <p:cNvPr id="445" name="Branching-and-forking.jpg"/>
            <p:cNvPicPr>
              <a:picLocks noChangeAspect="1"/>
            </p:cNvPicPr>
            <p:nvPr/>
          </p:nvPicPr>
          <p:blipFill>
            <a:blip r:embed="rId3">
              <a:extLst/>
            </a:blip>
            <a:srcRect l="18943" t="28096" r="58231" b="25640"/>
            <a:stretch>
              <a:fillRect/>
            </a:stretch>
          </p:blipFill>
          <p:spPr>
            <a:xfrm>
              <a:off x="127000" y="88900"/>
              <a:ext cx="1436826" cy="2080169"/>
            </a:xfrm>
            <a:prstGeom prst="rect">
              <a:avLst/>
            </a:prstGeom>
            <a:ln>
              <a:noFill/>
            </a:ln>
            <a:effectLst/>
          </p:spPr>
        </p:pic>
        <p:pic>
          <p:nvPicPr>
            <p:cNvPr id="444" name=""/>
            <p:cNvPicPr>
              <a:picLocks noChangeAspect="0"/>
            </p:cNvPicPr>
            <p:nvPr/>
          </p:nvPicPr>
          <p:blipFill>
            <a:blip r:embed="rId4">
              <a:extLst/>
            </a:blip>
            <a:stretch>
              <a:fillRect/>
            </a:stretch>
          </p:blipFill>
          <p:spPr>
            <a:xfrm>
              <a:off x="-1" y="0"/>
              <a:ext cx="1690828" cy="2410369"/>
            </a:xfrm>
            <a:prstGeom prst="rect">
              <a:avLst/>
            </a:prstGeom>
            <a:effectLst/>
          </p:spPr>
        </p:pic>
      </p:grpSp>
      <p:grpSp>
        <p:nvGrpSpPr>
          <p:cNvPr id="449" name="Group 449"/>
          <p:cNvGrpSpPr/>
          <p:nvPr/>
        </p:nvGrpSpPr>
        <p:grpSpPr>
          <a:xfrm>
            <a:off x="10822334" y="3031891"/>
            <a:ext cx="1793568" cy="2334604"/>
            <a:chOff x="0" y="0"/>
            <a:chExt cx="1793566" cy="2334602"/>
          </a:xfrm>
        </p:grpSpPr>
        <p:pic>
          <p:nvPicPr>
            <p:cNvPr id="448" name="Branching-and-forking.jpg"/>
            <p:cNvPicPr>
              <a:picLocks noChangeAspect="1"/>
            </p:cNvPicPr>
            <p:nvPr/>
          </p:nvPicPr>
          <p:blipFill>
            <a:blip r:embed="rId3">
              <a:extLst/>
            </a:blip>
            <a:srcRect l="61449" t="23778" r="9779" b="23778"/>
            <a:stretch>
              <a:fillRect/>
            </a:stretch>
          </p:blipFill>
          <p:spPr>
            <a:xfrm>
              <a:off x="127000" y="88900"/>
              <a:ext cx="1539567" cy="2004403"/>
            </a:xfrm>
            <a:prstGeom prst="rect">
              <a:avLst/>
            </a:prstGeom>
            <a:ln>
              <a:noFill/>
            </a:ln>
            <a:effectLst/>
          </p:spPr>
        </p:pic>
        <p:pic>
          <p:nvPicPr>
            <p:cNvPr id="447" name=""/>
            <p:cNvPicPr>
              <a:picLocks noChangeAspect="0"/>
            </p:cNvPicPr>
            <p:nvPr/>
          </p:nvPicPr>
          <p:blipFill>
            <a:blip r:embed="rId5">
              <a:extLst/>
            </a:blip>
            <a:stretch>
              <a:fillRect/>
            </a:stretch>
          </p:blipFill>
          <p:spPr>
            <a:xfrm>
              <a:off x="0" y="-1"/>
              <a:ext cx="1793567" cy="2334604"/>
            </a:xfrm>
            <a:prstGeom prst="rect">
              <a:avLst/>
            </a:prstGeom>
            <a:effectLst/>
          </p:spPr>
        </p:pic>
      </p:grpSp>
      <p:sp>
        <p:nvSpPr>
          <p:cNvPr id="450" name="Shape 450"/>
          <p:cNvSpPr/>
          <p:nvPr>
            <p:ph type="title"/>
          </p:nvPr>
        </p:nvSpPr>
        <p:spPr>
          <a:prstGeom prst="rect">
            <a:avLst/>
          </a:prstGeom>
        </p:spPr>
        <p:txBody>
          <a:bodyPr/>
          <a:lstStyle/>
          <a:p>
            <a:pPr defTabSz="426466">
              <a:defRPr sz="5840"/>
            </a:pPr>
            <a:r>
              <a:t>Results</a:t>
            </a:r>
          </a:p>
          <a:p>
            <a:pPr defTabSz="426466">
              <a:spcBef>
                <a:spcPts val="2300"/>
              </a:spcBef>
              <a:defRPr sz="2774"/>
            </a:pPr>
            <a:r>
              <a:t>Time series analysis of open source developers’ communication sentiments</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37" name="Shape 137"/>
          <p:cNvSpPr/>
          <p:nvPr>
            <p:ph type="title"/>
          </p:nvPr>
        </p:nvSpPr>
        <p:spPr>
          <a:prstGeom prst="rect">
            <a:avLst/>
          </a:prstGeom>
        </p:spPr>
        <p:txBody>
          <a:bodyPr/>
          <a:lstStyle/>
          <a:p>
            <a:pPr/>
            <a:r>
              <a:t>What is this about?</a:t>
            </a:r>
          </a:p>
        </p:txBody>
      </p:sp>
      <p:sp>
        <p:nvSpPr>
          <p:cNvPr id="138" name="Shape 138"/>
          <p:cNvSpPr/>
          <p:nvPr>
            <p:ph type="body" sz="half" idx="1"/>
          </p:nvPr>
        </p:nvSpPr>
        <p:spPr>
          <a:xfrm>
            <a:off x="965200" y="2387600"/>
            <a:ext cx="5825381" cy="6252220"/>
          </a:xfrm>
          <a:prstGeom prst="rect">
            <a:avLst/>
          </a:prstGeom>
        </p:spPr>
        <p:txBody>
          <a:bodyPr/>
          <a:lstStyle/>
          <a:p>
            <a:pPr marL="0" indent="0">
              <a:buSzTx/>
              <a:buNone/>
              <a:defRPr sz="3500"/>
            </a:pPr>
            <a:r>
              <a:t>My research focuses on </a:t>
            </a:r>
            <a:r>
              <a:rPr b="1">
                <a:latin typeface="Helvetica"/>
                <a:ea typeface="Helvetica"/>
                <a:cs typeface="Helvetica"/>
                <a:sym typeface="Helvetica"/>
              </a:rPr>
              <a:t>communication, collaboration problems</a:t>
            </a:r>
            <a:r>
              <a:t>, </a:t>
            </a:r>
            <a:r>
              <a:rPr sz="2800"/>
              <a:t>especially </a:t>
            </a:r>
          </a:p>
          <a:p>
            <a:pPr lvl="1" marL="685799" indent="-342899">
              <a:defRPr sz="2100"/>
            </a:pPr>
            <a:r>
              <a:t>What triggers forking?</a:t>
            </a:r>
          </a:p>
          <a:p>
            <a:pPr lvl="1" marL="685799" indent="-342899">
              <a:defRPr sz="2100"/>
            </a:pPr>
            <a:r>
              <a:t>Can we do something to predict when the community started to disintegrate?</a:t>
            </a:r>
          </a:p>
        </p:txBody>
      </p:sp>
      <p:sp>
        <p:nvSpPr>
          <p:cNvPr id="139" name="Shape 139"/>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42" name="Group 142"/>
          <p:cNvGrpSpPr/>
          <p:nvPr/>
        </p:nvGrpSpPr>
        <p:grpSpPr>
          <a:xfrm>
            <a:off x="7007215" y="2926691"/>
            <a:ext cx="5051344" cy="5326438"/>
            <a:chOff x="0" y="0"/>
            <a:chExt cx="5051343" cy="5326437"/>
          </a:xfrm>
        </p:grpSpPr>
        <p:pic>
          <p:nvPicPr>
            <p:cNvPr id="141" name="communication.jpg"/>
            <p:cNvPicPr>
              <a:picLocks noChangeAspect="1"/>
            </p:cNvPicPr>
            <p:nvPr/>
          </p:nvPicPr>
          <p:blipFill>
            <a:blip r:embed="rId4">
              <a:extLst/>
            </a:blip>
            <a:stretch>
              <a:fillRect/>
            </a:stretch>
          </p:blipFill>
          <p:spPr>
            <a:xfrm>
              <a:off x="127000" y="88900"/>
              <a:ext cx="4797344" cy="4996238"/>
            </a:xfrm>
            <a:prstGeom prst="rect">
              <a:avLst/>
            </a:prstGeom>
            <a:ln>
              <a:noFill/>
            </a:ln>
            <a:effectLst/>
          </p:spPr>
        </p:pic>
        <p:pic>
          <p:nvPicPr>
            <p:cNvPr id="140" name=""/>
            <p:cNvPicPr>
              <a:picLocks noChangeAspect="0"/>
            </p:cNvPicPr>
            <p:nvPr/>
          </p:nvPicPr>
          <p:blipFill>
            <a:blip r:embed="rId5">
              <a:extLst/>
            </a:blip>
            <a:stretch>
              <a:fillRect/>
            </a:stretch>
          </p:blipFill>
          <p:spPr>
            <a:xfrm>
              <a:off x="0" y="0"/>
              <a:ext cx="5051344" cy="5326438"/>
            </a:xfrm>
            <a:prstGeom prst="rect">
              <a:avLst/>
            </a:prstGeom>
            <a:effectLst/>
          </p:spPr>
        </p:pic>
      </p:gr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52" name="Shape 452"/>
          <p:cNvSpPr/>
          <p:nvPr>
            <p:ph type="title"/>
          </p:nvPr>
        </p:nvSpPr>
        <p:spPr>
          <a:prstGeom prst="rect">
            <a:avLst/>
          </a:prstGeom>
        </p:spPr>
        <p:txBody>
          <a:bodyPr/>
          <a:lstStyle/>
          <a:p>
            <a:pPr defTabSz="426466">
              <a:defRPr sz="5840"/>
            </a:pPr>
            <a:r>
              <a:t>Results</a:t>
            </a:r>
          </a:p>
          <a:p>
            <a:pPr defTabSz="426466">
              <a:spcBef>
                <a:spcPts val="2300"/>
              </a:spcBef>
              <a:defRPr sz="2774"/>
            </a:pPr>
            <a:r>
              <a:t>Time series analysis of open source developers’ communication sentiments</a:t>
            </a:r>
          </a:p>
        </p:txBody>
      </p:sp>
      <p:sp>
        <p:nvSpPr>
          <p:cNvPr id="453" name="Shape 453"/>
          <p:cNvSpPr/>
          <p:nvPr>
            <p:ph type="body" idx="1"/>
          </p:nvPr>
        </p:nvSpPr>
        <p:spPr>
          <a:xfrm>
            <a:off x="965200" y="2387600"/>
            <a:ext cx="10094417" cy="6286500"/>
          </a:xfrm>
          <a:prstGeom prst="rect">
            <a:avLst/>
          </a:prstGeom>
        </p:spPr>
        <p:txBody>
          <a:bodyPr/>
          <a:lstStyle/>
          <a:p>
            <a:pPr marL="0" indent="0">
              <a:buSzTx/>
              <a:buNone/>
              <a:defRPr sz="2400"/>
            </a:pPr>
            <a:r>
              <a:t>Here’s what I found:</a:t>
            </a:r>
          </a:p>
          <a:p>
            <a:pPr marL="345722" indent="-345722">
              <a:defRPr sz="2400"/>
            </a:pPr>
            <a:r>
              <a:t>Conflict-driven forks exhibited anomalies; time series analysis of sentiments shows the anomalies occur before the fork event</a:t>
            </a:r>
          </a:p>
          <a:p>
            <a:pPr marL="345722" indent="-345722">
              <a:defRPr sz="2400"/>
            </a:pPr>
            <a:r>
              <a:t>Non-conflict-driven forks did not suffer from negative pre-fork anomalies</a:t>
            </a:r>
          </a:p>
          <a:p>
            <a:pPr marL="0" indent="0">
              <a:buSzTx/>
              <a:buNone/>
              <a:defRPr sz="2400"/>
            </a:pPr>
            <a:r>
              <a:t>Here’s the implications of what I found</a:t>
            </a:r>
          </a:p>
          <a:p>
            <a:pPr marL="228600" indent="-228600">
              <a:buSzPct val="100000"/>
              <a:defRPr sz="2400"/>
            </a:pPr>
            <a:r>
              <a:t>It’s not great, but a good way of caring about an open source project that you rely on.</a:t>
            </a:r>
          </a:p>
        </p:txBody>
      </p:sp>
      <p:sp>
        <p:nvSpPr>
          <p:cNvPr id="454" name="Shape 454"/>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56" name="Shape 456"/>
          <p:cNvSpPr/>
          <p:nvPr/>
        </p:nvSpPr>
        <p:spPr>
          <a:xfrm>
            <a:off x="954831" y="3035299"/>
            <a:ext cx="10783641"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58069" indent="-358069" algn="l" defTabSz="457200">
              <a:buSzPct val="75000"/>
              <a:buChar char="•"/>
              <a:defRPr sz="2300"/>
            </a:pPr>
            <a:r>
              <a:t>Dips don’t always mean a fork happen for sure, because people are not robots, people have social intelligence, they can self-correct.</a:t>
            </a:r>
          </a:p>
          <a:p>
            <a:pPr lvl="1" marL="802569" indent="-358069" algn="l" defTabSz="457200">
              <a:buSzPct val="75000"/>
              <a:buChar char="•"/>
              <a:defRPr sz="2300"/>
            </a:pPr>
            <a:r>
              <a:t>But, it shows that the community is going through a rough patch, and sometimes things may go completely out of control.</a:t>
            </a:r>
          </a:p>
          <a:p>
            <a:pPr lvl="1" marL="802569" indent="-358069" algn="l" defTabSz="457200">
              <a:buSzPct val="75000"/>
              <a:buChar char="•"/>
              <a:defRPr sz="2300"/>
            </a:pPr>
            <a:r>
              <a:t>When we detect that we’re heading towards a rough patch, an intervention, or a cooling-off period is probably a good idea. That’s how this could be used to inform decisions.</a:t>
            </a:r>
          </a:p>
          <a:p>
            <a:pPr marL="358069" indent="-358069" algn="l" defTabSz="457200">
              <a:buSzPct val="75000"/>
              <a:buChar char="•"/>
              <a:defRPr sz="2300"/>
            </a:pPr>
          </a:p>
          <a:p>
            <a:pPr marL="358069" indent="-358069" algn="l" defTabSz="457200">
              <a:buSzPct val="75000"/>
              <a:buChar char="•"/>
              <a:defRPr sz="2300"/>
            </a:pPr>
            <a:r>
              <a:t>Same about periodicity; is it a community that went through one rough patch in 15 years, or is it a community that seems to have drama pop up every other week? If it pops up every other week, then chances are sooner or later, the dishes are gonna fly, and someone is gonna pack up their suitcase and move out.</a:t>
            </a:r>
          </a:p>
        </p:txBody>
      </p:sp>
      <p:sp>
        <p:nvSpPr>
          <p:cNvPr id="457" name="Shape 457"/>
          <p:cNvSpPr/>
          <p:nvPr>
            <p:ph type="title"/>
          </p:nvPr>
        </p:nvSpPr>
        <p:spPr>
          <a:prstGeom prst="rect">
            <a:avLst/>
          </a:prstGeom>
        </p:spPr>
        <p:txBody>
          <a:bodyPr/>
          <a:lstStyle/>
          <a:p>
            <a:pPr defTabSz="426466">
              <a:defRPr sz="5840"/>
            </a:pPr>
            <a:r>
              <a:t>Discussion</a:t>
            </a:r>
          </a:p>
          <a:p>
            <a:pPr defTabSz="426466">
              <a:spcBef>
                <a:spcPts val="2300"/>
              </a:spcBef>
              <a:defRPr sz="2774"/>
            </a:pPr>
            <a:r>
              <a:t>Time series analysis of open source developers’ communication sentiments</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59" name="Shape 459"/>
          <p:cNvSpPr/>
          <p:nvPr>
            <p:ph type="title"/>
          </p:nvPr>
        </p:nvSpPr>
        <p:spPr>
          <a:prstGeom prst="rect">
            <a:avLst/>
          </a:prstGeom>
        </p:spPr>
        <p:txBody>
          <a:bodyPr/>
          <a:lstStyle/>
          <a:p>
            <a:pPr defTabSz="490727">
              <a:defRPr sz="6719"/>
            </a:pPr>
            <a:r>
              <a:t>Data Collection</a:t>
            </a:r>
          </a:p>
          <a:p>
            <a:pPr defTabSz="490727">
              <a:defRPr sz="6719"/>
            </a:pPr>
            <a:r>
              <a:t>Categories</a:t>
            </a:r>
          </a:p>
        </p:txBody>
      </p:sp>
      <p:pic>
        <p:nvPicPr>
          <p:cNvPr id="460" name="Screen Shot 2016-02-09 at 1.01.59 PM.png"/>
          <p:cNvPicPr>
            <a:picLocks noChangeAspect="1"/>
          </p:cNvPicPr>
          <p:nvPr/>
        </p:nvPicPr>
        <p:blipFill>
          <a:blip r:embed="rId3">
            <a:extLst/>
          </a:blip>
          <a:stretch>
            <a:fillRect/>
          </a:stretch>
        </p:blipFill>
        <p:spPr>
          <a:xfrm>
            <a:off x="1735212" y="3607557"/>
            <a:ext cx="9534376" cy="2538486"/>
          </a:xfrm>
          <a:prstGeom prst="rect">
            <a:avLst/>
          </a:prstGeom>
          <a:ln w="12700">
            <a:miter lim="400000"/>
          </a:ln>
        </p:spPr>
      </p:pic>
      <p:sp>
        <p:nvSpPr>
          <p:cNvPr id="461" name="Shape 461"/>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63" name="Shape 463"/>
          <p:cNvSpPr/>
          <p:nvPr>
            <p:ph type="title"/>
          </p:nvPr>
        </p:nvSpPr>
        <p:spPr>
          <a:prstGeom prst="rect">
            <a:avLst/>
          </a:prstGeom>
        </p:spPr>
        <p:txBody>
          <a:bodyPr/>
          <a:lstStyle/>
          <a:p>
            <a:pPr/>
            <a:r>
              <a:t>Summary</a:t>
            </a:r>
          </a:p>
        </p:txBody>
      </p:sp>
      <p:sp>
        <p:nvSpPr>
          <p:cNvPr id="464" name="Shape 46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5" name="Shape 465"/>
          <p:cNvSpPr/>
          <p:nvPr>
            <p:ph type="body" sz="half" idx="1"/>
          </p:nvPr>
        </p:nvSpPr>
        <p:spPr>
          <a:xfrm>
            <a:off x="871543" y="2797731"/>
            <a:ext cx="7461503" cy="5910738"/>
          </a:xfrm>
          <a:prstGeom prst="rect">
            <a:avLst/>
          </a:prstGeom>
        </p:spPr>
        <p:txBody>
          <a:bodyPr/>
          <a:lstStyle>
            <a:lvl1pPr>
              <a:defRPr sz="3500"/>
            </a:lvl1pPr>
          </a:lstStyle>
          <a:p>
            <a:pPr/>
            <a:r>
              <a:t>Using the two techniques together, we believe, would be a good indicator of project health and project forking, however, this needs to be validated using a bigger dataset, when more data becomes attainable. </a:t>
            </a:r>
          </a:p>
        </p:txBody>
      </p:sp>
      <p:grpSp>
        <p:nvGrpSpPr>
          <p:cNvPr id="468" name="Group 468"/>
          <p:cNvGrpSpPr/>
          <p:nvPr/>
        </p:nvGrpSpPr>
        <p:grpSpPr>
          <a:xfrm>
            <a:off x="8660557" y="3366112"/>
            <a:ext cx="3172994" cy="2615431"/>
            <a:chOff x="0" y="0"/>
            <a:chExt cx="3172992" cy="2615429"/>
          </a:xfrm>
        </p:grpSpPr>
        <p:pic>
          <p:nvPicPr>
            <p:cNvPr id="467" name="01_time_series_noise_data.jpg"/>
            <p:cNvPicPr>
              <a:picLocks noChangeAspect="1"/>
            </p:cNvPicPr>
            <p:nvPr/>
          </p:nvPicPr>
          <p:blipFill>
            <a:blip r:embed="rId3">
              <a:extLst/>
            </a:blip>
            <a:srcRect l="2217" t="0" r="10361" b="0"/>
            <a:stretch>
              <a:fillRect/>
            </a:stretch>
          </p:blipFill>
          <p:spPr>
            <a:xfrm>
              <a:off x="127000" y="88900"/>
              <a:ext cx="2918993" cy="2285230"/>
            </a:xfrm>
            <a:prstGeom prst="rect">
              <a:avLst/>
            </a:prstGeom>
            <a:ln>
              <a:noFill/>
            </a:ln>
            <a:effectLst/>
          </p:spPr>
        </p:pic>
        <p:pic>
          <p:nvPicPr>
            <p:cNvPr id="466" name=""/>
            <p:cNvPicPr>
              <a:picLocks noChangeAspect="0"/>
            </p:cNvPicPr>
            <p:nvPr/>
          </p:nvPicPr>
          <p:blipFill>
            <a:blip r:embed="rId4">
              <a:extLst/>
            </a:blip>
            <a:stretch>
              <a:fillRect/>
            </a:stretch>
          </p:blipFill>
          <p:spPr>
            <a:xfrm>
              <a:off x="0" y="-1"/>
              <a:ext cx="3172993" cy="2615431"/>
            </a:xfrm>
            <a:prstGeom prst="rect">
              <a:avLst/>
            </a:prstGeom>
            <a:effectLst/>
          </p:spPr>
        </p:pic>
      </p:grpSp>
      <p:grpSp>
        <p:nvGrpSpPr>
          <p:cNvPr id="471" name="Group 471"/>
          <p:cNvGrpSpPr/>
          <p:nvPr/>
        </p:nvGrpSpPr>
        <p:grpSpPr>
          <a:xfrm>
            <a:off x="8660558" y="6227570"/>
            <a:ext cx="3172994" cy="2350144"/>
            <a:chOff x="0" y="0"/>
            <a:chExt cx="3172993" cy="2350143"/>
          </a:xfrm>
        </p:grpSpPr>
        <p:pic>
          <p:nvPicPr>
            <p:cNvPr id="470" name="3575872381_0da1eec53a.jpg"/>
            <p:cNvPicPr>
              <a:picLocks noChangeAspect="1"/>
            </p:cNvPicPr>
            <p:nvPr/>
          </p:nvPicPr>
          <p:blipFill>
            <a:blip r:embed="rId5">
              <a:extLst/>
            </a:blip>
            <a:srcRect l="0" t="0" r="0" b="0"/>
            <a:stretch>
              <a:fillRect/>
            </a:stretch>
          </p:blipFill>
          <p:spPr>
            <a:xfrm>
              <a:off x="127000" y="88900"/>
              <a:ext cx="2918994" cy="2019944"/>
            </a:xfrm>
            <a:prstGeom prst="rect">
              <a:avLst/>
            </a:prstGeom>
            <a:ln>
              <a:noFill/>
            </a:ln>
            <a:effectLst/>
          </p:spPr>
        </p:pic>
        <p:pic>
          <p:nvPicPr>
            <p:cNvPr id="469" name=""/>
            <p:cNvPicPr>
              <a:picLocks noChangeAspect="0"/>
            </p:cNvPicPr>
            <p:nvPr/>
          </p:nvPicPr>
          <p:blipFill>
            <a:blip r:embed="rId6">
              <a:extLst/>
            </a:blip>
            <a:stretch>
              <a:fillRect/>
            </a:stretch>
          </p:blipFill>
          <p:spPr>
            <a:xfrm>
              <a:off x="-1" y="-1"/>
              <a:ext cx="3172995" cy="2350145"/>
            </a:xfrm>
            <a:prstGeom prst="rect">
              <a:avLst/>
            </a:prstGeom>
            <a:effectLst/>
          </p:spPr>
        </p:pic>
      </p:gr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73" name="Shape 473"/>
          <p:cNvSpPr/>
          <p:nvPr>
            <p:ph type="title"/>
          </p:nvPr>
        </p:nvSpPr>
        <p:spPr>
          <a:prstGeom prst="rect">
            <a:avLst/>
          </a:prstGeom>
        </p:spPr>
        <p:txBody>
          <a:bodyPr/>
          <a:lstStyle/>
          <a:p>
            <a:pPr/>
            <a:r>
              <a:t>Summary</a:t>
            </a:r>
          </a:p>
        </p:txBody>
      </p:sp>
      <p:sp>
        <p:nvSpPr>
          <p:cNvPr id="474" name="Shape 474"/>
          <p:cNvSpPr/>
          <p:nvPr>
            <p:ph type="body" idx="1"/>
          </p:nvPr>
        </p:nvSpPr>
        <p:spPr>
          <a:prstGeom prst="rect">
            <a:avLst/>
          </a:prstGeom>
        </p:spPr>
        <p:txBody>
          <a:bodyPr/>
          <a:lstStyle/>
          <a:p>
            <a:pPr marL="351155" indent="-351155" defTabSz="461518">
              <a:spcBef>
                <a:spcPts val="3300"/>
              </a:spcBef>
              <a:defRPr sz="2765"/>
            </a:pPr>
            <a:r>
              <a:t>Represented longitudinal dynamics in conflict-driven vs. non-conflict-driven forks</a:t>
            </a:r>
          </a:p>
          <a:p>
            <a:pPr marL="351155" indent="-351155" defTabSz="461518">
              <a:spcBef>
                <a:spcPts val="3300"/>
              </a:spcBef>
              <a:defRPr sz="2765"/>
            </a:pPr>
            <a:r>
              <a:t>Suggested indicators of unhealthy dynamics to suggest intervention</a:t>
            </a:r>
          </a:p>
          <a:p>
            <a:pPr marL="351155" indent="-351155" defTabSz="461518">
              <a:spcBef>
                <a:spcPts val="3300"/>
              </a:spcBef>
              <a:defRPr sz="2765"/>
            </a:pPr>
            <a:r>
              <a:t>Detected pre-fork anomalies suggestive of negative communication sentiments</a:t>
            </a:r>
          </a:p>
          <a:p>
            <a:pPr marL="351155" indent="-351155" defTabSz="461518">
              <a:spcBef>
                <a:spcPts val="3300"/>
              </a:spcBef>
              <a:defRPr sz="2765"/>
            </a:pPr>
            <a:r>
              <a:t>Expressed underlying properties/values of community behavior as model effects and their significance</a:t>
            </a:r>
          </a:p>
          <a:p>
            <a:pPr marL="351155" indent="-351155" defTabSz="461518">
              <a:spcBef>
                <a:spcPts val="3300"/>
              </a:spcBef>
              <a:defRPr sz="2765"/>
            </a:pPr>
            <a:r>
              <a:t>Good starting point for gaining an understanding of longitudinal change of underlying properties of an open source project community. </a:t>
            </a:r>
            <a:r>
              <a:rPr>
                <a:solidFill>
                  <a:srgbClr val="A6AAA9"/>
                </a:solidFill>
              </a:rPr>
              <a:t>(e.g. Github add-on)</a:t>
            </a:r>
          </a:p>
        </p:txBody>
      </p:sp>
      <p:sp>
        <p:nvSpPr>
          <p:cNvPr id="475" name="Shape 47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77" name="Shape 477"/>
          <p:cNvSpPr/>
          <p:nvPr>
            <p:ph type="title"/>
          </p:nvPr>
        </p:nvSpPr>
        <p:spPr>
          <a:prstGeom prst="rect">
            <a:avLst/>
          </a:prstGeom>
        </p:spPr>
        <p:txBody>
          <a:bodyPr/>
          <a:lstStyle/>
          <a:p>
            <a:pPr/>
            <a:r>
              <a:t>Future Work</a:t>
            </a:r>
          </a:p>
        </p:txBody>
      </p:sp>
      <p:sp>
        <p:nvSpPr>
          <p:cNvPr id="478" name="Shape 478"/>
          <p:cNvSpPr/>
          <p:nvPr>
            <p:ph type="body" sz="half" idx="1"/>
          </p:nvPr>
        </p:nvSpPr>
        <p:spPr>
          <a:xfrm>
            <a:off x="965200" y="3137876"/>
            <a:ext cx="5885342" cy="5910738"/>
          </a:xfrm>
          <a:prstGeom prst="rect">
            <a:avLst/>
          </a:prstGeom>
        </p:spPr>
        <p:txBody>
          <a:bodyPr/>
          <a:lstStyle/>
          <a:p>
            <a:pPr marL="345722" indent="-345722"/>
            <a:r>
              <a:t>More projects needed</a:t>
            </a:r>
          </a:p>
          <a:p>
            <a:pPr marL="345722" indent="-345722"/>
            <a:r>
              <a:t>Apply into project management systems, e.g. Github integrate, to see if reflection changes community dynamics, or help make smarter decisions</a:t>
            </a:r>
          </a:p>
          <a:p>
            <a:pPr marL="345722" indent="-345722"/>
            <a:r>
              <a:t>Does more transparency result in project self-regulation?</a:t>
            </a:r>
          </a:p>
        </p:txBody>
      </p:sp>
      <p:sp>
        <p:nvSpPr>
          <p:cNvPr id="479" name="Shape 47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82" name="Group 482"/>
          <p:cNvGrpSpPr/>
          <p:nvPr/>
        </p:nvGrpSpPr>
        <p:grpSpPr>
          <a:xfrm>
            <a:off x="8660557" y="3366112"/>
            <a:ext cx="3172994" cy="2615431"/>
            <a:chOff x="0" y="0"/>
            <a:chExt cx="3172992" cy="2615429"/>
          </a:xfrm>
        </p:grpSpPr>
        <p:pic>
          <p:nvPicPr>
            <p:cNvPr id="481" name="01_time_series_noise_data.jpg"/>
            <p:cNvPicPr>
              <a:picLocks noChangeAspect="1"/>
            </p:cNvPicPr>
            <p:nvPr/>
          </p:nvPicPr>
          <p:blipFill>
            <a:blip r:embed="rId3">
              <a:extLst/>
            </a:blip>
            <a:srcRect l="2217" t="0" r="10361" b="0"/>
            <a:stretch>
              <a:fillRect/>
            </a:stretch>
          </p:blipFill>
          <p:spPr>
            <a:xfrm>
              <a:off x="127000" y="88900"/>
              <a:ext cx="2918993" cy="2285230"/>
            </a:xfrm>
            <a:prstGeom prst="rect">
              <a:avLst/>
            </a:prstGeom>
            <a:ln>
              <a:noFill/>
            </a:ln>
            <a:effectLst/>
          </p:spPr>
        </p:pic>
        <p:pic>
          <p:nvPicPr>
            <p:cNvPr id="480" name=""/>
            <p:cNvPicPr>
              <a:picLocks noChangeAspect="0"/>
            </p:cNvPicPr>
            <p:nvPr/>
          </p:nvPicPr>
          <p:blipFill>
            <a:blip r:embed="rId4">
              <a:extLst/>
            </a:blip>
            <a:stretch>
              <a:fillRect/>
            </a:stretch>
          </p:blipFill>
          <p:spPr>
            <a:xfrm>
              <a:off x="0" y="-1"/>
              <a:ext cx="3172993" cy="2615431"/>
            </a:xfrm>
            <a:prstGeom prst="rect">
              <a:avLst/>
            </a:prstGeom>
            <a:effectLst/>
          </p:spPr>
        </p:pic>
      </p:grpSp>
      <p:grpSp>
        <p:nvGrpSpPr>
          <p:cNvPr id="485" name="Group 485"/>
          <p:cNvGrpSpPr/>
          <p:nvPr/>
        </p:nvGrpSpPr>
        <p:grpSpPr>
          <a:xfrm>
            <a:off x="8660558" y="6227570"/>
            <a:ext cx="3172994" cy="2350144"/>
            <a:chOff x="0" y="0"/>
            <a:chExt cx="3172993" cy="2350143"/>
          </a:xfrm>
        </p:grpSpPr>
        <p:pic>
          <p:nvPicPr>
            <p:cNvPr id="484" name="3575872381_0da1eec53a.jpg"/>
            <p:cNvPicPr>
              <a:picLocks noChangeAspect="1"/>
            </p:cNvPicPr>
            <p:nvPr/>
          </p:nvPicPr>
          <p:blipFill>
            <a:blip r:embed="rId5">
              <a:extLst/>
            </a:blip>
            <a:srcRect l="0" t="0" r="0" b="0"/>
            <a:stretch>
              <a:fillRect/>
            </a:stretch>
          </p:blipFill>
          <p:spPr>
            <a:xfrm>
              <a:off x="127000" y="88900"/>
              <a:ext cx="2918994" cy="2019944"/>
            </a:xfrm>
            <a:prstGeom prst="rect">
              <a:avLst/>
            </a:prstGeom>
            <a:ln>
              <a:noFill/>
            </a:ln>
            <a:effectLst/>
          </p:spPr>
        </p:pic>
        <p:pic>
          <p:nvPicPr>
            <p:cNvPr id="483" name=""/>
            <p:cNvPicPr>
              <a:picLocks noChangeAspect="0"/>
            </p:cNvPicPr>
            <p:nvPr/>
          </p:nvPicPr>
          <p:blipFill>
            <a:blip r:embed="rId6">
              <a:extLst/>
            </a:blip>
            <a:stretch>
              <a:fillRect/>
            </a:stretch>
          </p:blipFill>
          <p:spPr>
            <a:xfrm>
              <a:off x="-1" y="-1"/>
              <a:ext cx="3172995" cy="2350145"/>
            </a:xfrm>
            <a:prstGeom prst="rect">
              <a:avLst/>
            </a:prstGeom>
            <a:effectLst/>
          </p:spPr>
        </p:pic>
      </p:gr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7" name="Shape 487"/>
          <p:cNvSpPr/>
          <p:nvPr>
            <p:ph type="title"/>
          </p:nvPr>
        </p:nvSpPr>
        <p:spPr>
          <a:prstGeom prst="rect">
            <a:avLst/>
          </a:prstGeom>
        </p:spPr>
        <p:txBody>
          <a:bodyPr/>
          <a:lstStyle/>
          <a:p>
            <a:pPr/>
            <a:r>
              <a:t>Acknowledgements</a:t>
            </a:r>
          </a:p>
        </p:txBody>
      </p:sp>
      <p:pic>
        <p:nvPicPr>
          <p:cNvPr id="488" name="jensen.png"/>
          <p:cNvPicPr>
            <a:picLocks noChangeAspect="1"/>
          </p:cNvPicPr>
          <p:nvPr/>
        </p:nvPicPr>
        <p:blipFill>
          <a:blip r:embed="rId2">
            <a:extLst/>
          </a:blip>
          <a:srcRect l="12568" t="762" r="12568" b="46401"/>
          <a:stretch>
            <a:fillRect/>
          </a:stretch>
        </p:blipFill>
        <p:spPr>
          <a:xfrm>
            <a:off x="1115909" y="2759539"/>
            <a:ext cx="2566213" cy="2571830"/>
          </a:xfrm>
          <a:prstGeom prst="rect">
            <a:avLst/>
          </a:prstGeom>
          <a:ln w="12700">
            <a:miter lim="400000"/>
          </a:ln>
        </p:spPr>
      </p:pic>
      <p:pic>
        <p:nvPicPr>
          <p:cNvPr id="489" name="drew_gerkey.jpg"/>
          <p:cNvPicPr>
            <a:picLocks noChangeAspect="1"/>
          </p:cNvPicPr>
          <p:nvPr/>
        </p:nvPicPr>
        <p:blipFill>
          <a:blip r:embed="rId3">
            <a:extLst/>
          </a:blip>
          <a:srcRect l="4832" t="9740" r="4832" b="0"/>
          <a:stretch>
            <a:fillRect/>
          </a:stretch>
        </p:blipFill>
        <p:spPr>
          <a:xfrm>
            <a:off x="4023608" y="2839786"/>
            <a:ext cx="2566154" cy="2564027"/>
          </a:xfrm>
          <a:prstGeom prst="rect">
            <a:avLst/>
          </a:prstGeom>
          <a:ln w="12700">
            <a:miter lim="400000"/>
          </a:ln>
        </p:spPr>
      </p:pic>
      <p:pic>
        <p:nvPicPr>
          <p:cNvPr id="490" name="scaffidi.jpg"/>
          <p:cNvPicPr>
            <a:picLocks noChangeAspect="1"/>
          </p:cNvPicPr>
          <p:nvPr/>
        </p:nvPicPr>
        <p:blipFill>
          <a:blip r:embed="rId4">
            <a:extLst/>
          </a:blip>
          <a:srcRect l="0" t="0" r="0" b="14326"/>
          <a:stretch>
            <a:fillRect/>
          </a:stretch>
        </p:blipFill>
        <p:spPr>
          <a:xfrm>
            <a:off x="9622593" y="2848712"/>
            <a:ext cx="2331474" cy="2546746"/>
          </a:xfrm>
          <a:prstGeom prst="rect">
            <a:avLst/>
          </a:prstGeom>
          <a:ln w="12700">
            <a:miter lim="400000"/>
          </a:ln>
        </p:spPr>
      </p:pic>
      <p:pic>
        <p:nvPicPr>
          <p:cNvPr id="491" name="grimm-mime.jpg"/>
          <p:cNvPicPr>
            <a:picLocks noChangeAspect="1"/>
          </p:cNvPicPr>
          <p:nvPr/>
        </p:nvPicPr>
        <p:blipFill>
          <a:blip r:embed="rId5">
            <a:extLst/>
          </a:blip>
          <a:stretch>
            <a:fillRect/>
          </a:stretch>
        </p:blipFill>
        <p:spPr>
          <a:xfrm>
            <a:off x="5739879" y="6144762"/>
            <a:ext cx="1849212" cy="2571751"/>
          </a:xfrm>
          <a:prstGeom prst="rect">
            <a:avLst/>
          </a:prstGeom>
          <a:ln w="12700">
            <a:miter lim="400000"/>
          </a:ln>
        </p:spPr>
      </p:pic>
      <p:pic>
        <p:nvPicPr>
          <p:cNvPr id="492" name="Ron_metoyer.jpg"/>
          <p:cNvPicPr>
            <a:picLocks noChangeAspect="1"/>
          </p:cNvPicPr>
          <p:nvPr/>
        </p:nvPicPr>
        <p:blipFill>
          <a:blip r:embed="rId6">
            <a:extLst/>
          </a:blip>
          <a:srcRect l="11356" t="3095" r="1704" b="9965"/>
          <a:stretch>
            <a:fillRect/>
          </a:stretch>
        </p:blipFill>
        <p:spPr>
          <a:xfrm>
            <a:off x="7076756" y="2836015"/>
            <a:ext cx="2059100" cy="2571588"/>
          </a:xfrm>
          <a:prstGeom prst="rect">
            <a:avLst/>
          </a:prstGeom>
          <a:ln w="12700">
            <a:miter lim="400000"/>
          </a:ln>
        </p:spPr>
      </p:pic>
      <p:pic>
        <p:nvPicPr>
          <p:cNvPr id="493" name="derric_Jacobs.jpg"/>
          <p:cNvPicPr>
            <a:picLocks noChangeAspect="1"/>
          </p:cNvPicPr>
          <p:nvPr/>
        </p:nvPicPr>
        <p:blipFill>
          <a:blip r:embed="rId7">
            <a:extLst/>
          </a:blip>
          <a:srcRect l="16716" t="562" r="16716" b="7061"/>
          <a:stretch>
            <a:fillRect/>
          </a:stretch>
        </p:blipFill>
        <p:spPr>
          <a:xfrm>
            <a:off x="3145706" y="6147540"/>
            <a:ext cx="1849066" cy="2566025"/>
          </a:xfrm>
          <a:prstGeom prst="rect">
            <a:avLst/>
          </a:prstGeom>
          <a:ln w="12700">
            <a:miter lim="400000"/>
          </a:ln>
        </p:spPr>
      </p:pic>
      <p:pic>
        <p:nvPicPr>
          <p:cNvPr id="494" name="Yelda_Turkan.jpg"/>
          <p:cNvPicPr>
            <a:picLocks noChangeAspect="1"/>
          </p:cNvPicPr>
          <p:nvPr/>
        </p:nvPicPr>
        <p:blipFill>
          <a:blip r:embed="rId8">
            <a:extLst/>
          </a:blip>
          <a:srcRect l="8635" t="0" r="0" b="0"/>
          <a:stretch>
            <a:fillRect/>
          </a:stretch>
        </p:blipFill>
        <p:spPr>
          <a:xfrm>
            <a:off x="8334222" y="6157264"/>
            <a:ext cx="1902772" cy="2546808"/>
          </a:xfrm>
          <a:prstGeom prst="rect">
            <a:avLst/>
          </a:prstGeom>
          <a:ln w="12700">
            <a:miter lim="400000"/>
          </a:ln>
        </p:spPr>
      </p:pic>
      <p:sp>
        <p:nvSpPr>
          <p:cNvPr id="495" name="Shape 495"/>
          <p:cNvSpPr/>
          <p:nvPr/>
        </p:nvSpPr>
        <p:spPr>
          <a:xfrm>
            <a:off x="1346645" y="5487327"/>
            <a:ext cx="210472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Carlos Jensen</a:t>
            </a:r>
          </a:p>
        </p:txBody>
      </p:sp>
      <p:sp>
        <p:nvSpPr>
          <p:cNvPr id="496" name="Shape 496"/>
          <p:cNvSpPr/>
          <p:nvPr/>
        </p:nvSpPr>
        <p:spPr>
          <a:xfrm>
            <a:off x="9788994" y="5562599"/>
            <a:ext cx="1998651"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Chris Scaffidi</a:t>
            </a:r>
          </a:p>
        </p:txBody>
      </p:sp>
      <p:sp>
        <p:nvSpPr>
          <p:cNvPr id="497" name="Shape 497"/>
          <p:cNvSpPr/>
          <p:nvPr/>
        </p:nvSpPr>
        <p:spPr>
          <a:xfrm>
            <a:off x="7136413" y="5544223"/>
            <a:ext cx="193967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Ron Metoyer</a:t>
            </a:r>
          </a:p>
        </p:txBody>
      </p:sp>
      <p:sp>
        <p:nvSpPr>
          <p:cNvPr id="498" name="Shape 498"/>
          <p:cNvSpPr/>
          <p:nvPr/>
        </p:nvSpPr>
        <p:spPr>
          <a:xfrm>
            <a:off x="4320067" y="5487327"/>
            <a:ext cx="1973276"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Drew Gerkey</a:t>
            </a:r>
          </a:p>
        </p:txBody>
      </p:sp>
      <p:sp>
        <p:nvSpPr>
          <p:cNvPr id="499" name="Shape 499"/>
          <p:cNvSpPr/>
          <p:nvPr/>
        </p:nvSpPr>
        <p:spPr>
          <a:xfrm>
            <a:off x="8311353" y="8865947"/>
            <a:ext cx="1948359"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Yelda Turkan</a:t>
            </a:r>
          </a:p>
        </p:txBody>
      </p:sp>
      <p:sp>
        <p:nvSpPr>
          <p:cNvPr id="500" name="Shape 500"/>
          <p:cNvSpPr/>
          <p:nvPr/>
        </p:nvSpPr>
        <p:spPr>
          <a:xfrm>
            <a:off x="5669617" y="8865947"/>
            <a:ext cx="198973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Cindy Grimm</a:t>
            </a:r>
          </a:p>
        </p:txBody>
      </p:sp>
      <p:sp>
        <p:nvSpPr>
          <p:cNvPr id="501" name="Shape 501"/>
          <p:cNvSpPr/>
          <p:nvPr/>
        </p:nvSpPr>
        <p:spPr>
          <a:xfrm>
            <a:off x="3295387" y="8865947"/>
            <a:ext cx="1549680"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Derric Jacobs</a:t>
            </a: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503" name="thesisorigin.gif"/>
          <p:cNvPicPr>
            <a:picLocks noChangeAspect="1"/>
          </p:cNvPicPr>
          <p:nvPr/>
        </p:nvPicPr>
        <p:blipFill>
          <a:blip r:embed="rId2">
            <a:extLst/>
          </a:blip>
          <a:stretch>
            <a:fillRect/>
          </a:stretch>
        </p:blipFill>
        <p:spPr>
          <a:xfrm>
            <a:off x="3149953" y="5488204"/>
            <a:ext cx="6704894" cy="2905455"/>
          </a:xfrm>
          <a:prstGeom prst="rect">
            <a:avLst/>
          </a:prstGeom>
          <a:ln w="12700">
            <a:miter lim="400000"/>
          </a:ln>
        </p:spPr>
      </p:pic>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5" name="Shape 505"/>
          <p:cNvSpPr/>
          <p:nvPr>
            <p:ph type="title"/>
          </p:nvPr>
        </p:nvSpPr>
        <p:spPr>
          <a:xfrm>
            <a:off x="952500" y="3543300"/>
            <a:ext cx="11099800" cy="2159000"/>
          </a:xfrm>
          <a:prstGeom prst="rect">
            <a:avLst/>
          </a:prstGeom>
        </p:spPr>
        <p:txBody>
          <a:bodyPr/>
          <a:lstStyle/>
          <a:p>
            <a:pPr/>
            <a:r>
              <a:t>Back up slides follow</a:t>
            </a: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7" name="Shape 507"/>
          <p:cNvSpPr/>
          <p:nvPr>
            <p:ph type="title"/>
          </p:nvPr>
        </p:nvSpPr>
        <p:spPr>
          <a:prstGeom prst="rect">
            <a:avLst/>
          </a:prstGeom>
        </p:spPr>
        <p:txBody>
          <a:bodyPr/>
          <a:lstStyle>
            <a:lvl1pPr defTabSz="490727">
              <a:defRPr sz="6719"/>
            </a:lvl1pPr>
          </a:lstStyle>
          <a:p>
            <a:pPr/>
            <a:r>
              <a:t>Time Series Analysis of Sentiments: ACF</a:t>
            </a:r>
          </a:p>
        </p:txBody>
      </p:sp>
      <p:pic>
        <p:nvPicPr>
          <p:cNvPr id="508" name="ACF_2.pdf"/>
          <p:cNvPicPr>
            <a:picLocks noChangeAspect="1"/>
          </p:cNvPicPr>
          <p:nvPr/>
        </p:nvPicPr>
        <p:blipFill>
          <a:blip r:embed="rId3">
            <a:extLst/>
          </a:blip>
          <a:stretch>
            <a:fillRect/>
          </a:stretch>
        </p:blipFill>
        <p:spPr>
          <a:xfrm>
            <a:off x="2238447" y="2722522"/>
            <a:ext cx="8527906" cy="6061156"/>
          </a:xfrm>
          <a:prstGeom prst="rect">
            <a:avLst/>
          </a:prstGeom>
          <a:ln w="12700">
            <a:miter lim="400000"/>
          </a:ln>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46" name="Shape 146"/>
          <p:cNvSpPr/>
          <p:nvPr>
            <p:ph type="title"/>
          </p:nvPr>
        </p:nvSpPr>
        <p:spPr>
          <a:prstGeom prst="rect">
            <a:avLst/>
          </a:prstGeom>
        </p:spPr>
        <p:txBody>
          <a:bodyPr/>
          <a:lstStyle/>
          <a:p>
            <a:pPr/>
            <a:r>
              <a:t>Big Picture</a:t>
            </a:r>
          </a:p>
        </p:txBody>
      </p:sp>
      <p:sp>
        <p:nvSpPr>
          <p:cNvPr id="147" name="Shape 147"/>
          <p:cNvSpPr/>
          <p:nvPr>
            <p:ph type="body" idx="1"/>
          </p:nvPr>
        </p:nvSpPr>
        <p:spPr>
          <a:xfrm>
            <a:off x="965200" y="2387600"/>
            <a:ext cx="10094417" cy="6286500"/>
          </a:xfrm>
          <a:prstGeom prst="rect">
            <a:avLst/>
          </a:prstGeom>
        </p:spPr>
        <p:txBody>
          <a:bodyPr/>
          <a:lstStyle/>
          <a:p>
            <a:pPr/>
            <a:r>
              <a:t>Developing complex software systems is complex</a:t>
            </a:r>
          </a:p>
          <a:p>
            <a:pPr/>
            <a:r>
              <a:t>Software developers interact</a:t>
            </a:r>
          </a:p>
          <a:p>
            <a:pPr lvl="1">
              <a:defRPr sz="2200"/>
            </a:pPr>
            <a:r>
              <a:t>May have same/different goals, communication styles, values</a:t>
            </a:r>
          </a:p>
          <a:p>
            <a:pPr/>
            <a:r>
              <a:t>Interactions can be healthy or troubled</a:t>
            </a:r>
          </a:p>
          <a:p>
            <a:pPr/>
            <a:r>
              <a:t>Troubled interactions cause troubled communities -&gt; failure</a:t>
            </a:r>
          </a:p>
          <a:p>
            <a:pPr lvl="1">
              <a:defRPr sz="2200"/>
            </a:pPr>
            <a:r>
              <a:t>Some of these failures manifest as forks</a:t>
            </a:r>
          </a:p>
          <a:p>
            <a:pPr lvl="1">
              <a:defRPr sz="2200"/>
            </a:pPr>
            <a:r>
              <a:t>Failure affects many people; developers and users</a:t>
            </a:r>
          </a:p>
        </p:txBody>
      </p:sp>
      <p:sp>
        <p:nvSpPr>
          <p:cNvPr id="148" name="Shape 148"/>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9" name="Shape 149"/>
          <p:cNvSpPr/>
          <p:nvPr/>
        </p:nvSpPr>
        <p:spPr>
          <a:xfrm>
            <a:off x="2837532" y="8375650"/>
            <a:ext cx="699953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2"/>
                </a:solidFill>
                <a:latin typeface="Helvetica"/>
                <a:ea typeface="Helvetica"/>
                <a:cs typeface="Helvetica"/>
                <a:sym typeface="Helvetica"/>
              </a:defRPr>
            </a:pPr>
            <a:r>
              <a:rPr>
                <a:solidFill>
                  <a:srgbClr val="000000"/>
                </a:solidFill>
              </a:rPr>
              <a:t>Can we </a:t>
            </a:r>
            <a:r>
              <a:t>save </a:t>
            </a:r>
            <a:r>
              <a:rPr>
                <a:solidFill>
                  <a:schemeClr val="accent4">
                    <a:satOff val="1488"/>
                    <a:lumOff val="-7242"/>
                  </a:schemeClr>
                </a:solidFill>
              </a:rPr>
              <a:t>troubled projects</a:t>
            </a:r>
            <a:r>
              <a:rPr>
                <a:solidFill>
                  <a:srgbClr val="000000"/>
                </a:solidFill>
              </a:rPr>
              <a:t>?</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12" name="Shape 512"/>
          <p:cNvSpPr/>
          <p:nvPr>
            <p:ph type="title"/>
          </p:nvPr>
        </p:nvSpPr>
        <p:spPr>
          <a:xfrm>
            <a:off x="1270000" y="292100"/>
            <a:ext cx="10464800" cy="1422400"/>
          </a:xfrm>
          <a:prstGeom prst="rect">
            <a:avLst/>
          </a:prstGeom>
        </p:spPr>
        <p:txBody>
          <a:bodyPr/>
          <a:lstStyle/>
          <a:p>
            <a:pPr/>
            <a:r>
              <a:t>Developer Interactions</a:t>
            </a:r>
          </a:p>
        </p:txBody>
      </p:sp>
      <p:sp>
        <p:nvSpPr>
          <p:cNvPr id="513" name="Shape 513"/>
          <p:cNvSpPr/>
          <p:nvPr>
            <p:ph type="sldNum" sz="quarter" idx="4294967295"/>
          </p:nvPr>
        </p:nvSpPr>
        <p:spPr>
          <a:xfrm>
            <a:off x="6311798" y="9245600"/>
            <a:ext cx="368504"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4" name="Shape 514"/>
          <p:cNvSpPr/>
          <p:nvPr/>
        </p:nvSpPr>
        <p:spPr>
          <a:xfrm>
            <a:off x="964341" y="2920999"/>
            <a:ext cx="11076118"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pPr>
            <a:r>
              <a:t>	Occurs through mailing lists, IRC lines, comments, bug tracking system: This is where people talk, this is where communities form. Some of these are more important than others, for our analysis. </a:t>
            </a:r>
          </a:p>
          <a:p>
            <a:pPr algn="l">
              <a:defRPr sz="2200"/>
            </a:pPr>
          </a:p>
          <a:p>
            <a:pPr lvl="1" marL="716138" indent="-271638" algn="l">
              <a:buSzPct val="75000"/>
              <a:buChar char="•"/>
              <a:defRPr sz="2200"/>
            </a:pPr>
            <a:r>
              <a:t>We primarily focus on mailing lists; Mailing List is the official record; this is where the important stuff gets discussed. This is the biggest public forum. You could have minor blow-ups in other parts, and that’s okay, if it’s important, it will migrate to the mailing list. Will be captured in the mailing list. </a:t>
            </a:r>
          </a:p>
          <a:p>
            <a:pPr lvl="1" marL="716138" indent="-271638" algn="l">
              <a:buSzPct val="75000"/>
              <a:buChar char="•"/>
              <a:defRPr sz="2200"/>
            </a:pPr>
          </a:p>
          <a:p>
            <a:pPr lvl="1" marL="716138" indent="-271638" algn="l">
              <a:buSzPct val="75000"/>
              <a:buChar char="•"/>
              <a:defRPr sz="2200"/>
            </a:pPr>
            <a:r>
              <a:t>IRC: Not everyone participates, there’s no record, it’s ephemeral</a:t>
            </a:r>
          </a:p>
          <a:p>
            <a:pPr lvl="1" marL="716138" indent="-271638" algn="l">
              <a:buSzPct val="75000"/>
              <a:buChar char="•"/>
              <a:defRPr sz="2200"/>
            </a:pPr>
            <a:r>
              <a:t>Git logs: not everyone reads them, they are typically focused on what the code is at that point</a:t>
            </a:r>
          </a:p>
          <a:p>
            <a:pPr lvl="1" marL="716138" indent="-271638" algn="l">
              <a:buSzPct val="75000"/>
              <a:buChar char="•"/>
              <a:defRPr sz="2200"/>
            </a:pPr>
            <a:r>
              <a:t>Bug tracking system: not everyone reads them, they are typically focused on what the code is at that point</a:t>
            </a: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6" name="Shape 516"/>
          <p:cNvSpPr/>
          <p:nvPr>
            <p:ph type="title"/>
          </p:nvPr>
        </p:nvSpPr>
        <p:spPr>
          <a:prstGeom prst="rect">
            <a:avLst/>
          </a:prstGeom>
        </p:spPr>
        <p:txBody>
          <a:bodyPr/>
          <a:lstStyle/>
          <a:p>
            <a:pPr defTabSz="490727">
              <a:defRPr sz="6719"/>
            </a:pPr>
            <a:r>
              <a:t>Economics that Drive </a:t>
            </a:r>
          </a:p>
          <a:p>
            <a:pPr defTabSz="490727">
              <a:defRPr sz="6719"/>
            </a:pPr>
            <a:r>
              <a:t>Open Source</a:t>
            </a:r>
          </a:p>
        </p:txBody>
      </p:sp>
      <p:sp>
        <p:nvSpPr>
          <p:cNvPr id="517" name="Shape 517"/>
          <p:cNvSpPr/>
          <p:nvPr>
            <p:ph type="body" idx="1"/>
          </p:nvPr>
        </p:nvSpPr>
        <p:spPr>
          <a:xfrm>
            <a:off x="952500" y="2603500"/>
            <a:ext cx="11395472" cy="6286500"/>
          </a:xfrm>
          <a:prstGeom prst="rect">
            <a:avLst/>
          </a:prstGeom>
        </p:spPr>
        <p:txBody>
          <a:bodyPr/>
          <a:lstStyle/>
          <a:p>
            <a:pPr marL="599722" indent="-345722" defTabSz="457200">
              <a:spcBef>
                <a:spcPts val="0"/>
              </a:spcBef>
              <a:defRPr>
                <a:solidFill>
                  <a:schemeClr val="accent1">
                    <a:hueOff val="273562"/>
                    <a:satOff val="2937"/>
                    <a:lumOff val="-22233"/>
                  </a:schemeClr>
                </a:solidFill>
              </a:defRPr>
            </a:pPr>
            <a:r>
              <a:t>A company often needs a particular piece of software to be maintained and developed, and yet does not need a monopoly on that software.</a:t>
            </a:r>
          </a:p>
          <a:p>
            <a:pPr lvl="2" marL="1488722" indent="-345722" defTabSz="457200">
              <a:spcBef>
                <a:spcPts val="0"/>
              </a:spcBef>
              <a:defRPr sz="1900">
                <a:solidFill>
                  <a:schemeClr val="accent1">
                    <a:hueOff val="273562"/>
                    <a:satOff val="2937"/>
                    <a:lumOff val="-22233"/>
                  </a:schemeClr>
                </a:solidFill>
              </a:defRPr>
            </a:pPr>
            <a:r>
              <a:t>Example: everyone needs a web server software, but no one needs to own. Why not share the burden of maintenance?</a:t>
            </a:r>
          </a:p>
          <a:p>
            <a:pPr marL="701040" indent="-447040" defTabSz="457200">
              <a:spcBef>
                <a:spcPts val="0"/>
              </a:spcBef>
              <a:buSzTx/>
              <a:buNone/>
              <a:defRPr>
                <a:solidFill>
                  <a:schemeClr val="accent1">
                    <a:hueOff val="273562"/>
                    <a:satOff val="2937"/>
                    <a:lumOff val="-22233"/>
                  </a:schemeClr>
                </a:solidFill>
              </a:defRPr>
            </a:pPr>
          </a:p>
        </p:txBody>
      </p:sp>
      <p:sp>
        <p:nvSpPr>
          <p:cNvPr id="518" name="Shape 51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0" name="Shape 520"/>
          <p:cNvSpPr/>
          <p:nvPr>
            <p:ph type="title"/>
          </p:nvPr>
        </p:nvSpPr>
        <p:spPr>
          <a:prstGeom prst="rect">
            <a:avLst/>
          </a:prstGeom>
        </p:spPr>
        <p:txBody>
          <a:bodyPr/>
          <a:lstStyle/>
          <a:p>
            <a:pPr/>
            <a:r>
              <a:t>Business Models</a:t>
            </a:r>
          </a:p>
        </p:txBody>
      </p:sp>
      <p:sp>
        <p:nvSpPr>
          <p:cNvPr id="521" name="Shape 521"/>
          <p:cNvSpPr/>
          <p:nvPr>
            <p:ph type="body" sz="half" idx="1"/>
          </p:nvPr>
        </p:nvSpPr>
        <p:spPr>
          <a:xfrm>
            <a:off x="804663" y="2871812"/>
            <a:ext cx="11395473" cy="4009976"/>
          </a:xfrm>
          <a:prstGeom prst="rect">
            <a:avLst/>
          </a:prstGeom>
        </p:spPr>
        <p:txBody>
          <a:bodyPr numCol="2" spcCol="569773"/>
          <a:lstStyle/>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Support-ware</a:t>
            </a:r>
          </a:p>
          <a:p>
            <a:pPr marL="554919" indent="-135819"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support is not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Product-ware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the device it runs on is not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Cloud-ware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but only runs on cloud. Pay us for use/resources</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Project-ware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Base software is free, pay us to customize it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Hybrid-ware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Proprietary add-ons or premium features </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Dual License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Commercial us vs. non-profit &amp; education uses</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Consortium-ware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Everyone commits resources for common good. Services (per use)</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Ad-Ware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All hail Google the great and powerful</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Donation-ware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Click to contribute</a:t>
            </a:r>
          </a:p>
        </p:txBody>
      </p:sp>
      <p:sp>
        <p:nvSpPr>
          <p:cNvPr id="522" name="Shape 52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4" name="Shape 524"/>
          <p:cNvSpPr/>
          <p:nvPr>
            <p:ph type="title"/>
          </p:nvPr>
        </p:nvSpPr>
        <p:spPr>
          <a:prstGeom prst="rect">
            <a:avLst/>
          </a:prstGeom>
        </p:spPr>
        <p:txBody>
          <a:bodyPr/>
          <a:lstStyle>
            <a:lvl1pPr marL="701040" indent="-447040" algn="l" defTabSz="457200">
              <a:defRPr>
                <a:solidFill>
                  <a:schemeClr val="accent1">
                    <a:hueOff val="273562"/>
                    <a:satOff val="2937"/>
                    <a:lumOff val="-22233"/>
                  </a:schemeClr>
                </a:solidFill>
              </a:defRPr>
            </a:lvl1pPr>
          </a:lstStyle>
          <a:p>
            <a:pPr/>
            <a:r>
              <a:t>Governance Structures</a:t>
            </a:r>
          </a:p>
        </p:txBody>
      </p:sp>
      <p:sp>
        <p:nvSpPr>
          <p:cNvPr id="525" name="Shape 525"/>
          <p:cNvSpPr/>
          <p:nvPr>
            <p:ph type="body" idx="1"/>
          </p:nvPr>
        </p:nvSpPr>
        <p:spPr>
          <a:xfrm>
            <a:off x="901700" y="2597150"/>
            <a:ext cx="11395472" cy="6286500"/>
          </a:xfrm>
          <a:prstGeom prst="rect">
            <a:avLst/>
          </a:prstGeom>
        </p:spPr>
        <p:txBody>
          <a:bodyPr/>
          <a:lstStyle/>
          <a:p>
            <a:pPr marL="599722" indent="-345722" defTabSz="457200">
              <a:spcBef>
                <a:spcPts val="0"/>
              </a:spcBef>
              <a:defRPr sz="4000"/>
            </a:pPr>
            <a:r>
              <a:t>Benevolent Dictators</a:t>
            </a:r>
          </a:p>
          <a:p>
            <a:pPr marL="843844" indent="-246944" defTabSz="457200">
              <a:spcBef>
                <a:spcPts val="0"/>
              </a:spcBef>
              <a:defRPr sz="1400"/>
            </a:pPr>
            <a:r>
              <a:rPr sz="2000"/>
              <a:t>Final decision-making authority rests with one person, who, by virtue of personality and experience, is expected to use it wisely.</a:t>
            </a:r>
            <a:r>
              <a:rPr sz="1800"/>
              <a:t> </a:t>
            </a:r>
            <a:r>
              <a:rPr sz="1600"/>
              <a:t>Reluctance to make decisions by fiat is a trait shared by almost all successful benevolent dictators; and one of the reasons they manage to keep the role.</a:t>
            </a:r>
            <a:endParaRPr sz="1600"/>
          </a:p>
          <a:p>
            <a:pPr marL="769761" indent="-172861" defTabSz="457200">
              <a:spcBef>
                <a:spcPts val="0"/>
              </a:spcBef>
              <a:defRPr sz="1400"/>
            </a:pPr>
            <a:endParaRPr sz="1600"/>
          </a:p>
          <a:p>
            <a:pPr marL="599722" indent="-345722" defTabSz="457200">
              <a:spcBef>
                <a:spcPts val="0"/>
              </a:spcBef>
              <a:defRPr sz="4000"/>
            </a:pPr>
            <a:r>
              <a:t>Consensus-based Democracy</a:t>
            </a:r>
          </a:p>
          <a:p>
            <a:pPr marL="819150" indent="-222250" defTabSz="457200">
              <a:spcBef>
                <a:spcPts val="0"/>
              </a:spcBef>
              <a:defRPr sz="2000"/>
            </a:pPr>
            <a:r>
              <a:t>As projects get older, they move away from benevolent dictatorship, toward group-based governance. </a:t>
            </a:r>
          </a:p>
          <a:p>
            <a:pPr marL="843844" indent="-246944" defTabSz="457200">
              <a:spcBef>
                <a:spcPts val="0"/>
              </a:spcBef>
              <a:defRPr sz="1400"/>
            </a:pPr>
            <a:r>
              <a:rPr sz="2000"/>
              <a:t>Consensus simply means an agreement that everyone is willing to live with. </a:t>
            </a:r>
            <a:r>
              <a:rPr sz="1600"/>
              <a:t>A group has reached consensus on a given question when someone proposes that consensus has been reached and no one contradicts the assertion.</a:t>
            </a:r>
          </a:p>
        </p:txBody>
      </p:sp>
      <p:sp>
        <p:nvSpPr>
          <p:cNvPr id="526" name="Shape 52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8" name="Shape 528"/>
          <p:cNvSpPr/>
          <p:nvPr>
            <p:ph type="title"/>
          </p:nvPr>
        </p:nvSpPr>
        <p:spPr>
          <a:prstGeom prst="rect">
            <a:avLst/>
          </a:prstGeom>
        </p:spPr>
        <p:txBody>
          <a:bodyPr/>
          <a:lstStyle/>
          <a:p>
            <a:pPr defTabSz="490727">
              <a:defRPr sz="6719"/>
            </a:pPr>
            <a:r>
              <a:t>Why</a:t>
            </a:r>
            <a:r>
              <a:rPr sz="1512"/>
              <a:t>[some] </a:t>
            </a:r>
            <a:r>
              <a:t>Corporations Support </a:t>
            </a:r>
            <a:br/>
            <a:r>
              <a:t>Open Source?</a:t>
            </a:r>
          </a:p>
        </p:txBody>
      </p:sp>
      <p:sp>
        <p:nvSpPr>
          <p:cNvPr id="529" name="Shape 529"/>
          <p:cNvSpPr/>
          <p:nvPr>
            <p:ph type="body" idx="1"/>
          </p:nvPr>
        </p:nvSpPr>
        <p:spPr>
          <a:xfrm>
            <a:off x="804663" y="2630512"/>
            <a:ext cx="11395473" cy="6666310"/>
          </a:xfrm>
          <a:prstGeom prst="rect">
            <a:avLst/>
          </a:prstGeom>
        </p:spPr>
        <p:txBody>
          <a:bodyPr numCol="2" spcCol="569773"/>
          <a:lstStyle/>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Sharing the burden</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Ensuring maintenance of infrastructure</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when a company sells services which depend on FOSS</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Establishing a standard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releasing an open source implementation of that standard</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Creating an ecosystem</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in which they are more likely to flourish</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Supporting hardware sales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having high-quality free software to run on hardware is important to customers</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Undermining a competitor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Eating away at a competitor's market share</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Marketing</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Proprietary relicensing</a:t>
            </a:r>
          </a:p>
        </p:txBody>
      </p:sp>
      <p:sp>
        <p:nvSpPr>
          <p:cNvPr id="530" name="Shape 53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2" name="Shape 532"/>
          <p:cNvSpPr/>
          <p:nvPr/>
        </p:nvSpPr>
        <p:spPr>
          <a:xfrm>
            <a:off x="7493000" y="2832100"/>
            <a:ext cx="5229523" cy="5210324"/>
          </a:xfrm>
          <a:prstGeom prst="ellipse">
            <a:avLst/>
          </a:prstGeom>
          <a:ln w="50800">
            <a:solidFill>
              <a:srgbClr val="000000"/>
            </a:solidFill>
            <a:miter lim="400000"/>
          </a:ln>
        </p:spPr>
        <p:txBody>
          <a:bodyPr lIns="50800" tIns="50800" rIns="50800" bIns="50800" anchor="ctr"/>
          <a:lstStyle/>
          <a:p>
            <a:pPr>
              <a:defRPr sz="2400"/>
            </a:pPr>
          </a:p>
        </p:txBody>
      </p:sp>
      <p:sp>
        <p:nvSpPr>
          <p:cNvPr id="533" name="Shape 533"/>
          <p:cNvSpPr/>
          <p:nvPr>
            <p:ph type="title"/>
          </p:nvPr>
        </p:nvSpPr>
        <p:spPr>
          <a:prstGeom prst="rect">
            <a:avLst/>
          </a:prstGeom>
        </p:spPr>
        <p:txBody>
          <a:bodyPr/>
          <a:lstStyle/>
          <a:p>
            <a:pPr/>
            <a:r>
              <a:t>Undesirable forks = ?</a:t>
            </a:r>
          </a:p>
        </p:txBody>
      </p:sp>
      <p:sp>
        <p:nvSpPr>
          <p:cNvPr id="534" name="Shape 534"/>
          <p:cNvSpPr/>
          <p:nvPr>
            <p:ph type="body" sz="half" idx="1"/>
          </p:nvPr>
        </p:nvSpPr>
        <p:spPr>
          <a:xfrm>
            <a:off x="952500" y="2603500"/>
            <a:ext cx="6336705" cy="5261124"/>
          </a:xfrm>
          <a:prstGeom prst="rect">
            <a:avLst/>
          </a:prstGeom>
        </p:spPr>
        <p:txBody>
          <a:bodyPr/>
          <a:lstStyle/>
          <a:p>
            <a:pPr>
              <a:defRPr b="1">
                <a:latin typeface="Helvetica"/>
                <a:ea typeface="Helvetica"/>
                <a:cs typeface="Helvetica"/>
                <a:sym typeface="Helvetica"/>
              </a:defRPr>
            </a:pPr>
            <a:r>
              <a:t>Undesirable forks: </a:t>
            </a:r>
            <a:r>
              <a:rPr b="0" sz="2600">
                <a:latin typeface="+mn-lt"/>
                <a:ea typeface="+mn-ea"/>
                <a:cs typeface="+mn-cs"/>
                <a:sym typeface="Helvetica Light"/>
              </a:rPr>
              <a:t>Perceived as bad forks, that affects the developer community and users negatively, and would’ve been avoided if possible.</a:t>
            </a:r>
            <a:endParaRPr b="0">
              <a:latin typeface="+mn-lt"/>
              <a:ea typeface="+mn-ea"/>
              <a:cs typeface="+mn-cs"/>
              <a:sym typeface="Helvetica Light"/>
            </a:endParaRPr>
          </a:p>
          <a:p>
            <a:pPr/>
            <a:r>
              <a:rPr b="1">
                <a:latin typeface="Helvetica"/>
                <a:ea typeface="Helvetica"/>
                <a:cs typeface="Helvetica"/>
                <a:sym typeface="Helvetica"/>
              </a:rPr>
              <a:t>Socially-related forks</a:t>
            </a:r>
            <a:r>
              <a:t>: </a:t>
            </a:r>
            <a:r>
              <a:rPr sz="2600"/>
              <a:t>Could have left traces in the developers’ interactions data.</a:t>
            </a:r>
          </a:p>
        </p:txBody>
      </p:sp>
      <p:sp>
        <p:nvSpPr>
          <p:cNvPr id="535" name="Shape 535"/>
          <p:cNvSpPr/>
          <p:nvPr/>
        </p:nvSpPr>
        <p:spPr>
          <a:xfrm>
            <a:off x="8352060" y="4005882"/>
            <a:ext cx="3511402" cy="3481736"/>
          </a:xfrm>
          <a:prstGeom prst="ellipse">
            <a:avLst/>
          </a:prstGeom>
          <a:ln w="38100">
            <a:solidFill>
              <a:srgbClr val="53585F"/>
            </a:solidFill>
            <a:miter lim="400000"/>
          </a:ln>
        </p:spPr>
        <p:txBody>
          <a:bodyPr lIns="50800" tIns="50800" rIns="50800" bIns="50800" anchor="ctr"/>
          <a:lstStyle/>
          <a:p>
            <a:pPr>
              <a:defRPr sz="2400"/>
            </a:pPr>
          </a:p>
        </p:txBody>
      </p:sp>
      <p:sp>
        <p:nvSpPr>
          <p:cNvPr id="536" name="Shape 536"/>
          <p:cNvSpPr/>
          <p:nvPr/>
        </p:nvSpPr>
        <p:spPr>
          <a:xfrm>
            <a:off x="9067378" y="5178821"/>
            <a:ext cx="2080767" cy="1978126"/>
          </a:xfrm>
          <a:prstGeom prst="ellipse">
            <a:avLst/>
          </a:prstGeom>
          <a:gradFill>
            <a:gsLst>
              <a:gs pos="0">
                <a:srgbClr val="FBFBFB"/>
              </a:gs>
              <a:gs pos="100000">
                <a:srgbClr val="BEBEBE"/>
              </a:gs>
            </a:gsLst>
            <a:lin ang="5400000"/>
          </a:gradFill>
          <a:ln w="12700">
            <a:solidFill>
              <a:srgbClr val="00000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537" name="Shape 537"/>
          <p:cNvSpPr/>
          <p:nvPr/>
        </p:nvSpPr>
        <p:spPr>
          <a:xfrm>
            <a:off x="9324520" y="5354711"/>
            <a:ext cx="1566483"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solidFill>
                  <a:srgbClr val="53585F"/>
                </a:solidFill>
              </a:defRPr>
            </a:lvl1pPr>
          </a:lstStyle>
          <a:p>
            <a:pPr/>
            <a:r>
              <a:t>Undesirable</a:t>
            </a:r>
          </a:p>
        </p:txBody>
      </p:sp>
      <p:sp>
        <p:nvSpPr>
          <p:cNvPr id="538" name="Shape 538"/>
          <p:cNvSpPr/>
          <p:nvPr/>
        </p:nvSpPr>
        <p:spPr>
          <a:xfrm>
            <a:off x="9090592" y="4217230"/>
            <a:ext cx="2034338"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53585F"/>
                </a:solidFill>
              </a:defRPr>
            </a:lvl1pPr>
          </a:lstStyle>
          <a:p>
            <a:pPr/>
            <a:r>
              <a:t>Socially-related</a:t>
            </a:r>
          </a:p>
        </p:txBody>
      </p:sp>
      <p:sp>
        <p:nvSpPr>
          <p:cNvPr id="539" name="Shape 539"/>
          <p:cNvSpPr/>
          <p:nvPr/>
        </p:nvSpPr>
        <p:spPr>
          <a:xfrm>
            <a:off x="9528730" y="2813049"/>
            <a:ext cx="1158063"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solidFill>
                  <a:srgbClr val="53585F"/>
                </a:solidFill>
              </a:defRPr>
            </a:lvl1pPr>
          </a:lstStyle>
          <a:p>
            <a:pPr/>
            <a:r>
              <a:t>forked</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541" name="Shape 541"/>
          <p:cNvSpPr/>
          <p:nvPr>
            <p:ph type="title"/>
          </p:nvPr>
        </p:nvSpPr>
        <p:spPr>
          <a:prstGeom prst="rect">
            <a:avLst/>
          </a:prstGeom>
        </p:spPr>
        <p:txBody>
          <a:bodyPr/>
          <a:lstStyle/>
          <a:p>
            <a:pPr/>
            <a:r>
              <a:t>Why Projects Fork?</a:t>
            </a:r>
          </a:p>
        </p:txBody>
      </p:sp>
      <p:pic>
        <p:nvPicPr>
          <p:cNvPr id="542" name="Screen Shot 2016-02-05 at 12.36.58 PM.png"/>
          <p:cNvPicPr>
            <a:picLocks noChangeAspect="1"/>
          </p:cNvPicPr>
          <p:nvPr/>
        </p:nvPicPr>
        <p:blipFill>
          <a:blip r:embed="rId3">
            <a:extLst/>
          </a:blip>
          <a:stretch>
            <a:fillRect/>
          </a:stretch>
        </p:blipFill>
        <p:spPr>
          <a:xfrm>
            <a:off x="2732119" y="3384351"/>
            <a:ext cx="8831892" cy="3289513"/>
          </a:xfrm>
          <a:prstGeom prst="rect">
            <a:avLst/>
          </a:prstGeom>
          <a:ln w="12700">
            <a:miter lim="400000"/>
          </a:ln>
        </p:spPr>
      </p:pic>
      <p:sp>
        <p:nvSpPr>
          <p:cNvPr id="543" name="Shape 54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4" name="Shape 544"/>
          <p:cNvSpPr/>
          <p:nvPr/>
        </p:nvSpPr>
        <p:spPr>
          <a:xfrm>
            <a:off x="1675178" y="3689349"/>
            <a:ext cx="634700" cy="1536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9400"/>
            </a:lvl1pPr>
          </a:lstStyle>
          <a:p>
            <a:pPr/>
            <a:r>
              <a:t>{</a:t>
            </a:r>
          </a:p>
        </p:txBody>
      </p:sp>
      <p:sp>
        <p:nvSpPr>
          <p:cNvPr id="545" name="Shape 545"/>
          <p:cNvSpPr/>
          <p:nvPr/>
        </p:nvSpPr>
        <p:spPr>
          <a:xfrm>
            <a:off x="78943" y="4349749"/>
            <a:ext cx="1772514"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a:r>
              <a:t>Socially-related</a:t>
            </a:r>
          </a:p>
        </p:txBody>
      </p:sp>
      <p:sp>
        <p:nvSpPr>
          <p:cNvPr id="546" name="Shape 546"/>
          <p:cNvSpPr/>
          <p:nvPr/>
        </p:nvSpPr>
        <p:spPr>
          <a:xfrm>
            <a:off x="2273698" y="4089400"/>
            <a:ext cx="395797"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H.F.</a:t>
            </a:r>
          </a:p>
        </p:txBody>
      </p:sp>
      <p:sp>
        <p:nvSpPr>
          <p:cNvPr id="547" name="Shape 547"/>
          <p:cNvSpPr/>
          <p:nvPr/>
        </p:nvSpPr>
        <p:spPr>
          <a:xfrm>
            <a:off x="2272301" y="4584700"/>
            <a:ext cx="395796"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U.F.</a:t>
            </a:r>
          </a:p>
        </p:txBody>
      </p:sp>
      <p:sp>
        <p:nvSpPr>
          <p:cNvPr id="548" name="Shape 548"/>
          <p:cNvSpPr/>
          <p:nvPr/>
        </p:nvSpPr>
        <p:spPr>
          <a:xfrm>
            <a:off x="2538778" y="4235449"/>
            <a:ext cx="39579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400"/>
            </a:lvl1pPr>
          </a:lstStyle>
          <a:p>
            <a:pPr/>
            <a:r>
              <a:t>{</a:t>
            </a:r>
          </a:p>
        </p:txBody>
      </p:sp>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0" name="Shape 550"/>
          <p:cNvSpPr/>
          <p:nvPr>
            <p:ph type="title"/>
          </p:nvPr>
        </p:nvSpPr>
        <p:spPr>
          <a:xfrm>
            <a:off x="952500" y="444500"/>
            <a:ext cx="11099800" cy="1870646"/>
          </a:xfrm>
          <a:prstGeom prst="rect">
            <a:avLst/>
          </a:prstGeom>
        </p:spPr>
        <p:txBody>
          <a:bodyPr/>
          <a:lstStyle>
            <a:lvl1pPr defTabSz="420624">
              <a:defRPr sz="5760"/>
            </a:lvl1pPr>
          </a:lstStyle>
          <a:p>
            <a:pPr/>
            <a:r>
              <a:t>Time Series Analysis of Sentiments: ACF</a:t>
            </a: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2" name="Shape 552"/>
          <p:cNvSpPr/>
          <p:nvPr>
            <p:ph type="body" idx="1"/>
          </p:nvPr>
        </p:nvSpPr>
        <p:spPr>
          <a:xfrm>
            <a:off x="952500" y="2603500"/>
            <a:ext cx="11099800" cy="5966024"/>
          </a:xfrm>
          <a:prstGeom prst="rect">
            <a:avLst/>
          </a:prstGeom>
        </p:spPr>
        <p:txBody>
          <a:bodyPr/>
          <a:lstStyle/>
          <a:p>
            <a:pPr marL="0" indent="0" defTabSz="368045">
              <a:spcBef>
                <a:spcPts val="2600"/>
              </a:spcBef>
              <a:buSzTx/>
              <a:buNone/>
              <a:defRPr sz="2268"/>
            </a:pPr>
            <a:r>
              <a:t>Patterns</a:t>
            </a:r>
          </a:p>
          <a:p>
            <a:pPr marL="400050" indent="-400050" defTabSz="368045">
              <a:spcBef>
                <a:spcPts val="2600"/>
              </a:spcBef>
              <a:buSzPct val="100000"/>
              <a:buAutoNum type="arabicPeriod" startAt="1"/>
              <a:defRPr sz="2268"/>
            </a:pPr>
            <a:r>
              <a:t>Trend: a non-periodic systematic change in a TS: a long-term change in the ‘mean’. </a:t>
            </a:r>
          </a:p>
          <a:p>
            <a:pPr lvl="1" marL="560069" indent="-280034" defTabSz="368045">
              <a:spcBef>
                <a:spcPts val="2600"/>
              </a:spcBef>
              <a:defRPr sz="2268"/>
            </a:pPr>
            <a:r>
              <a:t>Can be modeled simply by a linear increase or decrease. (only if it's deterministic ~ it's non-stochastic). </a:t>
            </a:r>
          </a:p>
          <a:p>
            <a:pPr lvl="1" marL="560069" indent="-280034" defTabSz="368045">
              <a:spcBef>
                <a:spcPts val="2600"/>
              </a:spcBef>
              <a:defRPr sz="2268"/>
            </a:pPr>
            <a:r>
              <a:t>Stochastic trend: seems to change direction at unpredictable times rather than displaying a consistent pattern (e.g. like the air passenger series); inexplicable changes in direction</a:t>
            </a:r>
          </a:p>
          <a:p>
            <a:pPr marL="400050" indent="-400050" defTabSz="368045">
              <a:spcBef>
                <a:spcPts val="2600"/>
              </a:spcBef>
              <a:buSzPct val="100000"/>
              <a:buAutoNum type="arabicPeriod" startAt="1"/>
              <a:defRPr sz="2268"/>
            </a:pPr>
            <a:r>
              <a:t>Seasonal variation: a repeating pattern within a fixed period (e.g. each year)</a:t>
            </a:r>
          </a:p>
          <a:p>
            <a:pPr marL="400050" indent="-400050" defTabSz="368045">
              <a:spcBef>
                <a:spcPts val="2600"/>
              </a:spcBef>
              <a:buSzPct val="100000"/>
              <a:buAutoNum type="arabicPeriod" startAt="1"/>
              <a:defRPr sz="2268"/>
            </a:pPr>
            <a:r>
              <a:t>Cycles: a non-fixed-period cycle (without a fixed period). Example: El-Nino</a:t>
            </a:r>
          </a:p>
          <a:p>
            <a:pPr marL="400050" indent="-400050" defTabSz="368045">
              <a:spcBef>
                <a:spcPts val="2600"/>
              </a:spcBef>
              <a:buSzPct val="100000"/>
              <a:buAutoNum type="arabicPeriod" startAt="1"/>
              <a:defRPr sz="2268"/>
            </a:pPr>
            <a:r>
              <a:t>Residual: Most interesting component for analysis.</a:t>
            </a:r>
          </a:p>
        </p:txBody>
      </p:sp>
      <p:sp>
        <p:nvSpPr>
          <p:cNvPr id="553" name="Shape 553"/>
          <p:cNvSpPr/>
          <p:nvPr>
            <p:ph type="title"/>
          </p:nvPr>
        </p:nvSpPr>
        <p:spPr>
          <a:prstGeom prst="rect">
            <a:avLst/>
          </a:prstGeom>
        </p:spPr>
        <p:txBody>
          <a:bodyPr/>
          <a:lstStyle/>
          <a:p>
            <a:pPr defTabSz="578358">
              <a:defRPr sz="7919"/>
            </a:pPr>
            <a:r>
              <a:rPr sz="5544"/>
              <a:t>Sentiment Analysis:</a:t>
            </a:r>
            <a:br>
              <a:rPr sz="5544"/>
            </a:br>
            <a:r>
              <a:t>Time Series Analysis</a:t>
            </a: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5" name="Shape 555"/>
          <p:cNvSpPr/>
          <p:nvPr>
            <p:ph type="title"/>
          </p:nvPr>
        </p:nvSpPr>
        <p:spPr>
          <a:prstGeom prst="rect">
            <a:avLst/>
          </a:prstGeom>
        </p:spPr>
        <p:txBody>
          <a:bodyPr/>
          <a:lstStyle>
            <a:lvl1pPr defTabSz="543305">
              <a:defRPr sz="7440"/>
            </a:lvl1pPr>
          </a:lstStyle>
          <a:p>
            <a:pPr/>
            <a:r>
              <a:t>Time Series of Sentiments</a:t>
            </a:r>
          </a:p>
        </p:txBody>
      </p:sp>
      <p:pic>
        <p:nvPicPr>
          <p:cNvPr id="556" name="TS_1.pdf"/>
          <p:cNvPicPr>
            <a:picLocks noChangeAspect="1"/>
          </p:cNvPicPr>
          <p:nvPr/>
        </p:nvPicPr>
        <p:blipFill>
          <a:blip r:embed="rId2">
            <a:extLst/>
          </a:blip>
          <a:srcRect l="0" t="4491" r="0" b="4491"/>
          <a:stretch>
            <a:fillRect/>
          </a:stretch>
        </p:blipFill>
        <p:spPr>
          <a:xfrm>
            <a:off x="339758" y="2701581"/>
            <a:ext cx="3005979" cy="1865412"/>
          </a:xfrm>
          <a:prstGeom prst="rect">
            <a:avLst/>
          </a:prstGeom>
          <a:ln w="12700">
            <a:miter lim="400000"/>
          </a:ln>
        </p:spPr>
      </p:pic>
      <p:pic>
        <p:nvPicPr>
          <p:cNvPr id="557" name="TS_2.pdf"/>
          <p:cNvPicPr>
            <a:picLocks noChangeAspect="1"/>
          </p:cNvPicPr>
          <p:nvPr/>
        </p:nvPicPr>
        <p:blipFill>
          <a:blip r:embed="rId3">
            <a:extLst/>
          </a:blip>
          <a:srcRect l="0" t="4491" r="0" b="4491"/>
          <a:stretch>
            <a:fillRect/>
          </a:stretch>
        </p:blipFill>
        <p:spPr>
          <a:xfrm>
            <a:off x="3362531" y="2693674"/>
            <a:ext cx="3031461" cy="1881226"/>
          </a:xfrm>
          <a:prstGeom prst="rect">
            <a:avLst/>
          </a:prstGeom>
          <a:ln w="12700">
            <a:miter lim="400000"/>
          </a:ln>
        </p:spPr>
      </p:pic>
      <p:pic>
        <p:nvPicPr>
          <p:cNvPr id="558" name="TS_3.pdf"/>
          <p:cNvPicPr>
            <a:picLocks noChangeAspect="1"/>
          </p:cNvPicPr>
          <p:nvPr/>
        </p:nvPicPr>
        <p:blipFill>
          <a:blip r:embed="rId4">
            <a:extLst/>
          </a:blip>
          <a:srcRect l="0" t="4491" r="0" b="4491"/>
          <a:stretch>
            <a:fillRect/>
          </a:stretch>
        </p:blipFill>
        <p:spPr>
          <a:xfrm>
            <a:off x="6369256" y="2688514"/>
            <a:ext cx="3031461" cy="1881226"/>
          </a:xfrm>
          <a:prstGeom prst="rect">
            <a:avLst/>
          </a:prstGeom>
          <a:ln w="12700">
            <a:miter lim="400000"/>
          </a:ln>
        </p:spPr>
      </p:pic>
      <p:pic>
        <p:nvPicPr>
          <p:cNvPr id="559" name="TS_4.pdf"/>
          <p:cNvPicPr>
            <a:picLocks noChangeAspect="1"/>
          </p:cNvPicPr>
          <p:nvPr/>
        </p:nvPicPr>
        <p:blipFill>
          <a:blip r:embed="rId5">
            <a:extLst/>
          </a:blip>
          <a:srcRect l="0" t="4491" r="0" b="4491"/>
          <a:stretch>
            <a:fillRect/>
          </a:stretch>
        </p:blipFill>
        <p:spPr>
          <a:xfrm>
            <a:off x="9409024" y="2693674"/>
            <a:ext cx="3031462" cy="1881226"/>
          </a:xfrm>
          <a:prstGeom prst="rect">
            <a:avLst/>
          </a:prstGeom>
          <a:ln w="12700">
            <a:miter lim="400000"/>
          </a:ln>
        </p:spPr>
      </p:pic>
      <p:pic>
        <p:nvPicPr>
          <p:cNvPr id="560" name="TS_5.pdf"/>
          <p:cNvPicPr>
            <a:picLocks noChangeAspect="1"/>
          </p:cNvPicPr>
          <p:nvPr/>
        </p:nvPicPr>
        <p:blipFill>
          <a:blip r:embed="rId6">
            <a:extLst/>
          </a:blip>
          <a:srcRect l="0" t="4491" r="0" b="4491"/>
          <a:stretch>
            <a:fillRect/>
          </a:stretch>
        </p:blipFill>
        <p:spPr>
          <a:xfrm>
            <a:off x="327017" y="4665073"/>
            <a:ext cx="3005979" cy="1865413"/>
          </a:xfrm>
          <a:prstGeom prst="rect">
            <a:avLst/>
          </a:prstGeom>
          <a:ln w="12700">
            <a:miter lim="400000"/>
          </a:ln>
        </p:spPr>
      </p:pic>
      <p:pic>
        <p:nvPicPr>
          <p:cNvPr id="561" name="TS_6.pdf"/>
          <p:cNvPicPr>
            <a:picLocks noChangeAspect="1"/>
          </p:cNvPicPr>
          <p:nvPr/>
        </p:nvPicPr>
        <p:blipFill>
          <a:blip r:embed="rId7">
            <a:extLst/>
          </a:blip>
          <a:srcRect l="0" t="4491" r="0" b="4491"/>
          <a:stretch>
            <a:fillRect/>
          </a:stretch>
        </p:blipFill>
        <p:spPr>
          <a:xfrm>
            <a:off x="3415089" y="4665074"/>
            <a:ext cx="3005980" cy="1865412"/>
          </a:xfrm>
          <a:prstGeom prst="rect">
            <a:avLst/>
          </a:prstGeom>
          <a:ln w="12700">
            <a:miter lim="400000"/>
          </a:ln>
        </p:spPr>
      </p:pic>
      <p:pic>
        <p:nvPicPr>
          <p:cNvPr id="562" name="TS_7.pdf"/>
          <p:cNvPicPr>
            <a:picLocks noChangeAspect="1"/>
          </p:cNvPicPr>
          <p:nvPr/>
        </p:nvPicPr>
        <p:blipFill>
          <a:blip r:embed="rId8">
            <a:extLst/>
          </a:blip>
          <a:srcRect l="0" t="4491" r="0" b="4491"/>
          <a:stretch>
            <a:fillRect/>
          </a:stretch>
        </p:blipFill>
        <p:spPr>
          <a:xfrm>
            <a:off x="6381998" y="4665073"/>
            <a:ext cx="3005978" cy="1865413"/>
          </a:xfrm>
          <a:prstGeom prst="rect">
            <a:avLst/>
          </a:prstGeom>
          <a:ln w="12700">
            <a:miter lim="400000"/>
          </a:ln>
        </p:spPr>
      </p:pic>
      <p:pic>
        <p:nvPicPr>
          <p:cNvPr id="563" name="TS_8.pdf"/>
          <p:cNvPicPr>
            <a:picLocks noChangeAspect="1"/>
          </p:cNvPicPr>
          <p:nvPr/>
        </p:nvPicPr>
        <p:blipFill>
          <a:blip r:embed="rId9">
            <a:extLst/>
          </a:blip>
          <a:srcRect l="0" t="4491" r="0" b="4491"/>
          <a:stretch>
            <a:fillRect/>
          </a:stretch>
        </p:blipFill>
        <p:spPr>
          <a:xfrm>
            <a:off x="9409024" y="4653213"/>
            <a:ext cx="3031461" cy="1881227"/>
          </a:xfrm>
          <a:prstGeom prst="rect">
            <a:avLst/>
          </a:prstGeom>
          <a:ln w="12700">
            <a:miter lim="400000"/>
          </a:ln>
        </p:spPr>
      </p:pic>
      <p:pic>
        <p:nvPicPr>
          <p:cNvPr id="564" name="TS_9.pdf"/>
          <p:cNvPicPr>
            <a:picLocks noChangeAspect="1"/>
          </p:cNvPicPr>
          <p:nvPr/>
        </p:nvPicPr>
        <p:blipFill>
          <a:blip r:embed="rId10">
            <a:extLst/>
          </a:blip>
          <a:stretch>
            <a:fillRect/>
          </a:stretch>
        </p:blipFill>
        <p:spPr>
          <a:xfrm>
            <a:off x="363115" y="6528600"/>
            <a:ext cx="3005978" cy="2049531"/>
          </a:xfrm>
          <a:prstGeom prst="rect">
            <a:avLst/>
          </a:prstGeom>
          <a:ln w="12700">
            <a:miter lim="400000"/>
          </a:ln>
        </p:spPr>
      </p:pic>
      <p:pic>
        <p:nvPicPr>
          <p:cNvPr id="565" name="TS_10.pdf"/>
          <p:cNvPicPr>
            <a:picLocks noChangeAspect="1"/>
          </p:cNvPicPr>
          <p:nvPr/>
        </p:nvPicPr>
        <p:blipFill>
          <a:blip r:embed="rId11">
            <a:extLst/>
          </a:blip>
          <a:stretch>
            <a:fillRect/>
          </a:stretch>
        </p:blipFill>
        <p:spPr>
          <a:xfrm>
            <a:off x="3415089" y="6528600"/>
            <a:ext cx="3005979" cy="2049532"/>
          </a:xfrm>
          <a:prstGeom prst="rect">
            <a:avLst/>
          </a:prstGeom>
          <a:ln w="12700">
            <a:miter lim="400000"/>
          </a:ln>
        </p:spPr>
      </p:pic>
      <p:pic>
        <p:nvPicPr>
          <p:cNvPr id="566" name="TS_11.pdf"/>
          <p:cNvPicPr>
            <a:picLocks noChangeAspect="1"/>
          </p:cNvPicPr>
          <p:nvPr/>
        </p:nvPicPr>
        <p:blipFill>
          <a:blip r:embed="rId12">
            <a:extLst/>
          </a:blip>
          <a:stretch>
            <a:fillRect/>
          </a:stretch>
        </p:blipFill>
        <p:spPr>
          <a:xfrm>
            <a:off x="6381997" y="6528600"/>
            <a:ext cx="3005979" cy="2049532"/>
          </a:xfrm>
          <a:prstGeom prst="rect">
            <a:avLst/>
          </a:prstGeom>
          <a:ln w="12700">
            <a:miter lim="400000"/>
          </a:ln>
        </p:spPr>
      </p:pic>
      <p:pic>
        <p:nvPicPr>
          <p:cNvPr id="567" name="TS_12.pdf"/>
          <p:cNvPicPr>
            <a:picLocks noChangeAspect="1"/>
          </p:cNvPicPr>
          <p:nvPr/>
        </p:nvPicPr>
        <p:blipFill>
          <a:blip r:embed="rId13">
            <a:extLst/>
          </a:blip>
          <a:stretch>
            <a:fillRect/>
          </a:stretch>
        </p:blipFill>
        <p:spPr>
          <a:xfrm>
            <a:off x="9409024" y="6519913"/>
            <a:ext cx="3031462" cy="2066906"/>
          </a:xfrm>
          <a:prstGeom prst="rect">
            <a:avLst/>
          </a:prstGeom>
          <a:ln w="12700">
            <a:miter lim="400000"/>
          </a:ln>
        </p:spPr>
      </p:pic>
      <p:sp>
        <p:nvSpPr>
          <p:cNvPr id="568" name="Shape 568"/>
          <p:cNvSpPr/>
          <p:nvPr/>
        </p:nvSpPr>
        <p:spPr>
          <a:xfrm>
            <a:off x="559457" y="402647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69" name="Shape 569"/>
          <p:cNvSpPr/>
          <p:nvPr/>
        </p:nvSpPr>
        <p:spPr>
          <a:xfrm>
            <a:off x="3605082" y="408997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0" name="Shape 570"/>
          <p:cNvSpPr/>
          <p:nvPr/>
        </p:nvSpPr>
        <p:spPr>
          <a:xfrm>
            <a:off x="553107" y="5975920"/>
            <a:ext cx="2662956"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1" name="Shape 571"/>
          <p:cNvSpPr/>
          <p:nvPr/>
        </p:nvSpPr>
        <p:spPr>
          <a:xfrm>
            <a:off x="3605082" y="58393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2" name="Shape 572"/>
          <p:cNvSpPr/>
          <p:nvPr/>
        </p:nvSpPr>
        <p:spPr>
          <a:xfrm>
            <a:off x="553107" y="7817420"/>
            <a:ext cx="2697658" cy="3176"/>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3" name="Shape 573"/>
          <p:cNvSpPr/>
          <p:nvPr/>
        </p:nvSpPr>
        <p:spPr>
          <a:xfrm>
            <a:off x="3605082" y="7715820"/>
            <a:ext cx="2695314" cy="15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4" name="Shape 574"/>
          <p:cNvSpPr/>
          <p:nvPr/>
        </p:nvSpPr>
        <p:spPr>
          <a:xfrm>
            <a:off x="6588470" y="4013770"/>
            <a:ext cx="269621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5" name="Shape 575"/>
          <p:cNvSpPr/>
          <p:nvPr/>
        </p:nvSpPr>
        <p:spPr>
          <a:xfrm>
            <a:off x="9611717" y="39470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6" name="Shape 576"/>
          <p:cNvSpPr/>
          <p:nvPr/>
        </p:nvSpPr>
        <p:spPr>
          <a:xfrm>
            <a:off x="6602049" y="598862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7" name="Shape 577"/>
          <p:cNvSpPr/>
          <p:nvPr/>
        </p:nvSpPr>
        <p:spPr>
          <a:xfrm>
            <a:off x="9611717" y="61695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8" name="Shape 578"/>
          <p:cNvSpPr/>
          <p:nvPr/>
        </p:nvSpPr>
        <p:spPr>
          <a:xfrm>
            <a:off x="6602049" y="8090163"/>
            <a:ext cx="2669059"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9" name="Shape 579"/>
          <p:cNvSpPr/>
          <p:nvPr/>
        </p:nvSpPr>
        <p:spPr>
          <a:xfrm>
            <a:off x="9611717" y="7842820"/>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53" name="Shape 153"/>
          <p:cNvSpPr/>
          <p:nvPr>
            <p:ph type="title"/>
          </p:nvPr>
        </p:nvSpPr>
        <p:spPr>
          <a:prstGeom prst="rect">
            <a:avLst/>
          </a:prstGeom>
        </p:spPr>
        <p:txBody>
          <a:bodyPr/>
          <a:lstStyle/>
          <a:p>
            <a:pPr/>
            <a:r>
              <a:t>What is forking?</a:t>
            </a:r>
          </a:p>
        </p:txBody>
      </p:sp>
      <p:sp>
        <p:nvSpPr>
          <p:cNvPr id="154" name="Shape 154"/>
          <p:cNvSpPr/>
          <p:nvPr>
            <p:ph type="body" idx="1"/>
          </p:nvPr>
        </p:nvSpPr>
        <p:spPr>
          <a:xfrm>
            <a:off x="952500" y="2603500"/>
            <a:ext cx="11395472" cy="6286500"/>
          </a:xfrm>
          <a:prstGeom prst="rect">
            <a:avLst/>
          </a:prstGeom>
        </p:spPr>
        <p:txBody>
          <a:bodyPr/>
          <a:lstStyle/>
          <a:p>
            <a:pPr lvl="1"/>
            <a:r>
              <a:t>“When a part of a development community (or a third party not related to the project) starts a completely independent line of development based on the source code basis of the project.” </a:t>
            </a:r>
            <a:r>
              <a:rPr sz="1800"/>
              <a:t>(think "fork in the road".)</a:t>
            </a:r>
          </a:p>
          <a:p>
            <a:pPr lvl="2"/>
            <a:r>
              <a:t>It can be </a:t>
            </a:r>
            <a:r>
              <a:rPr>
                <a:solidFill>
                  <a:schemeClr val="accent4">
                    <a:satOff val="1488"/>
                    <a:lumOff val="-7242"/>
                  </a:schemeClr>
                </a:solidFill>
              </a:rPr>
              <a:t>undesirable</a:t>
            </a:r>
            <a:r>
              <a:t>: </a:t>
            </a:r>
          </a:p>
          <a:p>
            <a:pPr lvl="3">
              <a:lnSpc>
                <a:spcPct val="40000"/>
              </a:lnSpc>
            </a:pPr>
            <a:r>
              <a:t>Dilution of workforce</a:t>
            </a:r>
          </a:p>
          <a:p>
            <a:pPr lvl="3">
              <a:lnSpc>
                <a:spcPct val="40000"/>
              </a:lnSpc>
            </a:pPr>
            <a:r>
              <a:t>Flaming &amp; unhealthy dynamics</a:t>
            </a:r>
          </a:p>
          <a:p>
            <a:pPr lvl="3">
              <a:lnSpc>
                <a:spcPct val="40000"/>
              </a:lnSpc>
            </a:pPr>
            <a:r>
              <a:t>Redundant work</a:t>
            </a:r>
          </a:p>
        </p:txBody>
      </p:sp>
      <p:sp>
        <p:nvSpPr>
          <p:cNvPr id="155" name="Shape 155"/>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6" name="Shape 156"/>
          <p:cNvSpPr/>
          <p:nvPr/>
        </p:nvSpPr>
        <p:spPr>
          <a:xfrm>
            <a:off x="7466379" y="5242768"/>
            <a:ext cx="937069"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0"/>
            </a:lvl1pPr>
          </a:lstStyle>
          <a:p>
            <a:pPr/>
            <a:r>
              <a:t>}</a:t>
            </a:r>
          </a:p>
        </p:txBody>
      </p:sp>
      <p:sp>
        <p:nvSpPr>
          <p:cNvPr id="157" name="Shape 157"/>
          <p:cNvSpPr/>
          <p:nvPr/>
        </p:nvSpPr>
        <p:spPr>
          <a:xfrm>
            <a:off x="8331504" y="6851649"/>
            <a:ext cx="190439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people suffer</a:t>
            </a:r>
          </a:p>
        </p:txBody>
      </p:sp>
      <p:sp>
        <p:nvSpPr>
          <p:cNvPr id="158" name="Shape 158"/>
          <p:cNvSpPr/>
          <p:nvPr/>
        </p:nvSpPr>
        <p:spPr>
          <a:xfrm>
            <a:off x="345653" y="8731634"/>
            <a:ext cx="12313494" cy="7866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701040" indent="-447040" algn="l" defTabSz="457200">
              <a:defRPr sz="2000">
                <a:solidFill>
                  <a:srgbClr val="646464"/>
                </a:solidFill>
                <a:latin typeface="Cantarell Regular"/>
                <a:ea typeface="Cantarell Regular"/>
                <a:cs typeface="Cantarell Regular"/>
                <a:sym typeface="Cantarell Regular"/>
              </a:defRPr>
            </a:lvl1pPr>
          </a:lstStyle>
          <a:p>
            <a:pPr/>
            <a:r>
              <a:t>The more serious the threat of a fork becomes, the more willing people are to compromise to avoid it.</a:t>
            </a:r>
          </a:p>
        </p:txBody>
      </p:sp>
      <p:pic>
        <p:nvPicPr>
          <p:cNvPr id="159" name="Qyyh5.gif"/>
          <p:cNvPicPr>
            <a:picLocks noChangeAspect="1"/>
          </p:cNvPicPr>
          <p:nvPr/>
        </p:nvPicPr>
        <p:blipFill>
          <a:blip r:embed="rId4">
            <a:extLst/>
          </a:blip>
          <a:srcRect l="0" t="0" r="0" b="0"/>
          <a:stretch>
            <a:fillRect/>
          </a:stretch>
        </p:blipFill>
        <p:spPr>
          <a:xfrm>
            <a:off x="11586548" y="2162623"/>
            <a:ext cx="1051604" cy="1011299"/>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1" name="Shape 581"/>
          <p:cNvSpPr/>
          <p:nvPr>
            <p:ph type="title"/>
          </p:nvPr>
        </p:nvSpPr>
        <p:spPr>
          <a:prstGeom prst="rect">
            <a:avLst/>
          </a:prstGeom>
        </p:spPr>
        <p:txBody>
          <a:bodyPr/>
          <a:lstStyle>
            <a:lvl1pPr defTabSz="490727">
              <a:defRPr sz="6719"/>
            </a:lvl1pPr>
          </a:lstStyle>
          <a:p>
            <a:pPr/>
            <a:r>
              <a:t>Time Series Analysis of Sentiments</a:t>
            </a:r>
          </a:p>
        </p:txBody>
      </p:sp>
      <p:pic>
        <p:nvPicPr>
          <p:cNvPr id="582" name="D_1.pdf"/>
          <p:cNvPicPr>
            <a:picLocks noChangeAspect="1"/>
          </p:cNvPicPr>
          <p:nvPr/>
        </p:nvPicPr>
        <p:blipFill>
          <a:blip r:embed="rId2">
            <a:extLst/>
          </a:blip>
          <a:stretch>
            <a:fillRect/>
          </a:stretch>
        </p:blipFill>
        <p:spPr>
          <a:xfrm>
            <a:off x="446658" y="5468067"/>
            <a:ext cx="3082934" cy="3643467"/>
          </a:xfrm>
          <a:prstGeom prst="rect">
            <a:avLst/>
          </a:prstGeom>
          <a:ln w="12700">
            <a:miter lim="400000"/>
          </a:ln>
        </p:spPr>
      </p:pic>
      <p:pic>
        <p:nvPicPr>
          <p:cNvPr id="583" name="D_2.pdf"/>
          <p:cNvPicPr>
            <a:picLocks noChangeAspect="1"/>
          </p:cNvPicPr>
          <p:nvPr/>
        </p:nvPicPr>
        <p:blipFill>
          <a:blip r:embed="rId3">
            <a:extLst/>
          </a:blip>
          <a:stretch>
            <a:fillRect/>
          </a:stretch>
        </p:blipFill>
        <p:spPr>
          <a:xfrm>
            <a:off x="419709" y="1974075"/>
            <a:ext cx="3136832" cy="3707165"/>
          </a:xfrm>
          <a:prstGeom prst="rect">
            <a:avLst/>
          </a:prstGeom>
          <a:ln w="12700">
            <a:miter lim="400000"/>
          </a:ln>
        </p:spPr>
      </p:pic>
      <p:pic>
        <p:nvPicPr>
          <p:cNvPr id="584" name="D_3.pdf"/>
          <p:cNvPicPr>
            <a:picLocks noChangeAspect="1"/>
          </p:cNvPicPr>
          <p:nvPr/>
        </p:nvPicPr>
        <p:blipFill>
          <a:blip r:embed="rId4">
            <a:extLst/>
          </a:blip>
          <a:stretch>
            <a:fillRect/>
          </a:stretch>
        </p:blipFill>
        <p:spPr>
          <a:xfrm>
            <a:off x="3858805" y="2511708"/>
            <a:ext cx="2226991" cy="2631898"/>
          </a:xfrm>
          <a:prstGeom prst="rect">
            <a:avLst/>
          </a:prstGeom>
          <a:ln w="12700">
            <a:miter lim="400000"/>
          </a:ln>
        </p:spPr>
      </p:pic>
      <p:pic>
        <p:nvPicPr>
          <p:cNvPr id="585" name="D_4.pdf"/>
          <p:cNvPicPr>
            <a:picLocks noChangeAspect="1"/>
          </p:cNvPicPr>
          <p:nvPr/>
        </p:nvPicPr>
        <p:blipFill>
          <a:blip r:embed="rId5">
            <a:extLst/>
          </a:blip>
          <a:stretch>
            <a:fillRect/>
          </a:stretch>
        </p:blipFill>
        <p:spPr>
          <a:xfrm>
            <a:off x="6050668" y="2502490"/>
            <a:ext cx="2242591" cy="2650335"/>
          </a:xfrm>
          <a:prstGeom prst="rect">
            <a:avLst/>
          </a:prstGeom>
          <a:ln w="12700">
            <a:miter lim="400000"/>
          </a:ln>
        </p:spPr>
      </p:pic>
      <p:pic>
        <p:nvPicPr>
          <p:cNvPr id="586" name="D_5.pdf"/>
          <p:cNvPicPr>
            <a:picLocks noChangeAspect="1"/>
          </p:cNvPicPr>
          <p:nvPr/>
        </p:nvPicPr>
        <p:blipFill>
          <a:blip r:embed="rId6">
            <a:extLst/>
          </a:blip>
          <a:stretch>
            <a:fillRect/>
          </a:stretch>
        </p:blipFill>
        <p:spPr>
          <a:xfrm>
            <a:off x="8304727" y="2502490"/>
            <a:ext cx="2242591" cy="2650335"/>
          </a:xfrm>
          <a:prstGeom prst="rect">
            <a:avLst/>
          </a:prstGeom>
          <a:ln w="12700">
            <a:miter lim="400000"/>
          </a:ln>
        </p:spPr>
      </p:pic>
      <p:pic>
        <p:nvPicPr>
          <p:cNvPr id="587" name="D_6.pdf"/>
          <p:cNvPicPr>
            <a:picLocks noChangeAspect="1"/>
          </p:cNvPicPr>
          <p:nvPr/>
        </p:nvPicPr>
        <p:blipFill>
          <a:blip r:embed="rId7">
            <a:extLst/>
          </a:blip>
          <a:stretch>
            <a:fillRect/>
          </a:stretch>
        </p:blipFill>
        <p:spPr>
          <a:xfrm>
            <a:off x="10533386" y="2511708"/>
            <a:ext cx="2226991" cy="2631898"/>
          </a:xfrm>
          <a:prstGeom prst="rect">
            <a:avLst/>
          </a:prstGeom>
          <a:ln w="12700">
            <a:miter lim="400000"/>
          </a:ln>
        </p:spPr>
      </p:pic>
      <p:pic>
        <p:nvPicPr>
          <p:cNvPr id="588" name="D_7.pdf"/>
          <p:cNvPicPr>
            <a:picLocks noChangeAspect="1"/>
          </p:cNvPicPr>
          <p:nvPr/>
        </p:nvPicPr>
        <p:blipFill>
          <a:blip r:embed="rId8">
            <a:extLst/>
          </a:blip>
          <a:stretch>
            <a:fillRect/>
          </a:stretch>
        </p:blipFill>
        <p:spPr>
          <a:xfrm>
            <a:off x="5111405" y="5220028"/>
            <a:ext cx="2213152" cy="2615544"/>
          </a:xfrm>
          <a:prstGeom prst="rect">
            <a:avLst/>
          </a:prstGeom>
          <a:ln w="12700">
            <a:miter lim="400000"/>
          </a:ln>
        </p:spPr>
      </p:pic>
      <p:pic>
        <p:nvPicPr>
          <p:cNvPr id="589" name="D_8.pdf"/>
          <p:cNvPicPr>
            <a:picLocks noChangeAspect="1"/>
          </p:cNvPicPr>
          <p:nvPr/>
        </p:nvPicPr>
        <p:blipFill>
          <a:blip r:embed="rId9">
            <a:extLst/>
          </a:blip>
          <a:stretch>
            <a:fillRect/>
          </a:stretch>
        </p:blipFill>
        <p:spPr>
          <a:xfrm>
            <a:off x="7333485" y="5220028"/>
            <a:ext cx="2213153" cy="2615544"/>
          </a:xfrm>
          <a:prstGeom prst="rect">
            <a:avLst/>
          </a:prstGeom>
          <a:ln w="12700">
            <a:miter lim="400000"/>
          </a:ln>
        </p:spPr>
      </p:pic>
      <p:pic>
        <p:nvPicPr>
          <p:cNvPr id="590" name="D_9.pdf"/>
          <p:cNvPicPr>
            <a:picLocks noChangeAspect="1"/>
          </p:cNvPicPr>
          <p:nvPr/>
        </p:nvPicPr>
        <p:blipFill>
          <a:blip r:embed="rId10">
            <a:extLst/>
          </a:blip>
          <a:stretch>
            <a:fillRect/>
          </a:stretch>
        </p:blipFill>
        <p:spPr>
          <a:xfrm>
            <a:off x="9531407" y="5211851"/>
            <a:ext cx="2226991" cy="2631898"/>
          </a:xfrm>
          <a:prstGeom prst="rect">
            <a:avLst/>
          </a:prstGeom>
          <a:ln w="12700">
            <a:miter lim="400000"/>
          </a:ln>
        </p:spPr>
      </p:pic>
      <p:sp>
        <p:nvSpPr>
          <p:cNvPr id="591" name="Shape 591"/>
          <p:cNvSpPr/>
          <p:nvPr/>
        </p:nvSpPr>
        <p:spPr>
          <a:xfrm rot="16200000">
            <a:off x="6429348" y="3587017"/>
            <a:ext cx="2347616" cy="975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3300"/>
            </a:lvl1pPr>
          </a:lstStyle>
          <a:p>
            <a:pPr/>
            <a:r>
              <a:t>{</a:t>
            </a:r>
          </a:p>
        </p:txBody>
      </p:sp>
      <p:sp>
        <p:nvSpPr>
          <p:cNvPr id="592" name="Shape 592"/>
          <p:cNvSpPr/>
          <p:nvPr/>
        </p:nvSpPr>
        <p:spPr>
          <a:xfrm rot="16200000">
            <a:off x="1242014" y="7313361"/>
            <a:ext cx="897603" cy="375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0"/>
            </a:lvl1pPr>
          </a:lstStyle>
          <a:p>
            <a:pPr/>
            <a:r>
              <a:t>{</a:t>
            </a:r>
          </a:p>
        </p:txBody>
      </p:sp>
      <p:sp>
        <p:nvSpPr>
          <p:cNvPr id="593" name="Shape 593"/>
          <p:cNvSpPr/>
          <p:nvPr/>
        </p:nvSpPr>
        <p:spPr>
          <a:xfrm>
            <a:off x="611508" y="3789461"/>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4" name="Shape 594"/>
          <p:cNvSpPr/>
          <p:nvPr/>
        </p:nvSpPr>
        <p:spPr>
          <a:xfrm>
            <a:off x="611508" y="5091211"/>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5" name="Shape 595"/>
          <p:cNvSpPr/>
          <p:nvPr/>
        </p:nvSpPr>
        <p:spPr>
          <a:xfrm>
            <a:off x="611508" y="2827436"/>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6" name="Shape 596"/>
          <p:cNvSpPr/>
          <p:nvPr/>
        </p:nvSpPr>
        <p:spPr>
          <a:xfrm>
            <a:off x="636908" y="6269985"/>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7" name="Shape 597"/>
          <p:cNvSpPr/>
          <p:nvPr/>
        </p:nvSpPr>
        <p:spPr>
          <a:xfrm>
            <a:off x="636908" y="7264499"/>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8" name="Shape 598"/>
          <p:cNvSpPr/>
          <p:nvPr/>
        </p:nvSpPr>
        <p:spPr>
          <a:xfrm>
            <a:off x="636908" y="7632061"/>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9" name="Shape 599"/>
          <p:cNvSpPr/>
          <p:nvPr/>
        </p:nvSpPr>
        <p:spPr>
          <a:xfrm>
            <a:off x="636908" y="8546461"/>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0" name="Shape 600"/>
          <p:cNvSpPr/>
          <p:nvPr/>
        </p:nvSpPr>
        <p:spPr>
          <a:xfrm>
            <a:off x="3985474" y="378946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1" name="Shape 601"/>
          <p:cNvSpPr/>
          <p:nvPr/>
        </p:nvSpPr>
        <p:spPr>
          <a:xfrm>
            <a:off x="3985474" y="30914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2" name="Shape 602"/>
          <p:cNvSpPr/>
          <p:nvPr/>
        </p:nvSpPr>
        <p:spPr>
          <a:xfrm>
            <a:off x="3994999" y="424666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3" name="Shape 603"/>
          <p:cNvSpPr/>
          <p:nvPr/>
        </p:nvSpPr>
        <p:spPr>
          <a:xfrm>
            <a:off x="3985474" y="470363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4" name="Shape 604"/>
          <p:cNvSpPr/>
          <p:nvPr/>
        </p:nvSpPr>
        <p:spPr>
          <a:xfrm>
            <a:off x="6195274" y="30660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5" name="Shape 605"/>
          <p:cNvSpPr/>
          <p:nvPr/>
        </p:nvSpPr>
        <p:spPr>
          <a:xfrm>
            <a:off x="7473844" y="5868458"/>
            <a:ext cx="2019450" cy="3027"/>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6" name="Shape 606"/>
          <p:cNvSpPr/>
          <p:nvPr/>
        </p:nvSpPr>
        <p:spPr>
          <a:xfrm>
            <a:off x="6195274" y="470363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7" name="Shape 607"/>
          <p:cNvSpPr/>
          <p:nvPr/>
        </p:nvSpPr>
        <p:spPr>
          <a:xfrm>
            <a:off x="6191513" y="380639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8" name="Shape 608"/>
          <p:cNvSpPr/>
          <p:nvPr/>
        </p:nvSpPr>
        <p:spPr>
          <a:xfrm>
            <a:off x="6195274" y="417681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9" name="Shape 609"/>
          <p:cNvSpPr/>
          <p:nvPr/>
        </p:nvSpPr>
        <p:spPr>
          <a:xfrm>
            <a:off x="8440074" y="408495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0" name="Shape 610"/>
          <p:cNvSpPr/>
          <p:nvPr/>
        </p:nvSpPr>
        <p:spPr>
          <a:xfrm>
            <a:off x="8440074" y="3806395"/>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1" name="Shape 611"/>
          <p:cNvSpPr/>
          <p:nvPr/>
        </p:nvSpPr>
        <p:spPr>
          <a:xfrm>
            <a:off x="8440074" y="30914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2" name="Shape 612"/>
          <p:cNvSpPr/>
          <p:nvPr/>
        </p:nvSpPr>
        <p:spPr>
          <a:xfrm>
            <a:off x="10671077" y="3048728"/>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3" name="Shape 613"/>
          <p:cNvSpPr/>
          <p:nvPr/>
        </p:nvSpPr>
        <p:spPr>
          <a:xfrm>
            <a:off x="10658377" y="380639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4" name="Shape 614"/>
          <p:cNvSpPr/>
          <p:nvPr/>
        </p:nvSpPr>
        <p:spPr>
          <a:xfrm>
            <a:off x="10671077" y="416555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5" name="Shape 615"/>
          <p:cNvSpPr/>
          <p:nvPr/>
        </p:nvSpPr>
        <p:spPr>
          <a:xfrm>
            <a:off x="10672025" y="4703639"/>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6" name="Shape 616"/>
          <p:cNvSpPr/>
          <p:nvPr/>
        </p:nvSpPr>
        <p:spPr>
          <a:xfrm>
            <a:off x="8446350" y="4748311"/>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7" name="Shape 617"/>
          <p:cNvSpPr/>
          <p:nvPr/>
        </p:nvSpPr>
        <p:spPr>
          <a:xfrm>
            <a:off x="7465165" y="6513637"/>
            <a:ext cx="2028579" cy="3028"/>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8" name="Shape 618"/>
          <p:cNvSpPr/>
          <p:nvPr/>
        </p:nvSpPr>
        <p:spPr>
          <a:xfrm flipV="1">
            <a:off x="7462617" y="6836437"/>
            <a:ext cx="2022638" cy="3325"/>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9" name="Shape 619"/>
          <p:cNvSpPr/>
          <p:nvPr/>
        </p:nvSpPr>
        <p:spPr>
          <a:xfrm>
            <a:off x="7473844" y="7508098"/>
            <a:ext cx="2007718" cy="3027"/>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0" name="Shape 620"/>
          <p:cNvSpPr/>
          <p:nvPr/>
        </p:nvSpPr>
        <p:spPr>
          <a:xfrm>
            <a:off x="5233567" y="5808094"/>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1" name="Shape 621"/>
          <p:cNvSpPr/>
          <p:nvPr/>
        </p:nvSpPr>
        <p:spPr>
          <a:xfrm>
            <a:off x="5233567" y="6517635"/>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2" name="Shape 622"/>
          <p:cNvSpPr/>
          <p:nvPr/>
        </p:nvSpPr>
        <p:spPr>
          <a:xfrm>
            <a:off x="5246267" y="6794561"/>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3" name="Shape 623"/>
          <p:cNvSpPr/>
          <p:nvPr/>
        </p:nvSpPr>
        <p:spPr>
          <a:xfrm>
            <a:off x="5246267" y="7398769"/>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4" name="Shape 624"/>
          <p:cNvSpPr/>
          <p:nvPr/>
        </p:nvSpPr>
        <p:spPr>
          <a:xfrm>
            <a:off x="9668642" y="5753100"/>
            <a:ext cx="2028597"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5" name="Shape 625"/>
          <p:cNvSpPr/>
          <p:nvPr/>
        </p:nvSpPr>
        <p:spPr>
          <a:xfrm>
            <a:off x="9655942" y="6504935"/>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6" name="Shape 626"/>
          <p:cNvSpPr/>
          <p:nvPr/>
        </p:nvSpPr>
        <p:spPr>
          <a:xfrm>
            <a:off x="9668642" y="7429707"/>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7" name="Shape 627"/>
          <p:cNvSpPr/>
          <p:nvPr/>
        </p:nvSpPr>
        <p:spPr>
          <a:xfrm>
            <a:off x="9668642" y="6887836"/>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8" name="Shape 628"/>
          <p:cNvSpPr/>
          <p:nvPr/>
        </p:nvSpPr>
        <p:spPr>
          <a:xfrm>
            <a:off x="6439266" y="9138174"/>
            <a:ext cx="400141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Non-conflict-driven</a:t>
            </a:r>
          </a:p>
        </p:txBody>
      </p:sp>
      <p:sp>
        <p:nvSpPr>
          <p:cNvPr id="629" name="Shape 629"/>
          <p:cNvSpPr/>
          <p:nvPr/>
        </p:nvSpPr>
        <p:spPr>
          <a:xfrm>
            <a:off x="444842" y="9176274"/>
            <a:ext cx="30865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defRPr>
                <a:solidFill>
                  <a:srgbClr val="000000"/>
                </a:solidFill>
              </a:defRPr>
            </a:pPr>
            <a:r>
              <a:rPr>
                <a:solidFill>
                  <a:schemeClr val="accent5"/>
                </a:solidFill>
              </a:rPr>
              <a:t>Conflict-driven</a:t>
            </a:r>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1" name="Shape 631"/>
          <p:cNvSpPr/>
          <p:nvPr>
            <p:ph type="title"/>
          </p:nvPr>
        </p:nvSpPr>
        <p:spPr>
          <a:prstGeom prst="rect">
            <a:avLst/>
          </a:prstGeom>
        </p:spPr>
        <p:txBody>
          <a:bodyPr/>
          <a:lstStyle>
            <a:lvl1pPr defTabSz="490727">
              <a:defRPr sz="6719"/>
            </a:lvl1pPr>
          </a:lstStyle>
          <a:p>
            <a:pPr/>
            <a:r>
              <a:t>Time Series Analysis of Sentiments</a:t>
            </a:r>
          </a:p>
        </p:txBody>
      </p:sp>
      <p:sp>
        <p:nvSpPr>
          <p:cNvPr id="632" name="Shape 632"/>
          <p:cNvSpPr/>
          <p:nvPr/>
        </p:nvSpPr>
        <p:spPr>
          <a:xfrm>
            <a:off x="5784621" y="8667750"/>
            <a:ext cx="17149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 Fork</a:t>
            </a:r>
          </a:p>
        </p:txBody>
      </p:sp>
      <p:sp>
        <p:nvSpPr>
          <p:cNvPr id="633" name="Shape 633"/>
          <p:cNvSpPr/>
          <p:nvPr/>
        </p:nvSpPr>
        <p:spPr>
          <a:xfrm rot="16200000">
            <a:off x="4689448" y="2882999"/>
            <a:ext cx="2347616" cy="975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3300"/>
            </a:lvl1pPr>
          </a:lstStyle>
          <a:p>
            <a:pPr/>
            <a:r>
              <a:t>{</a:t>
            </a:r>
          </a:p>
        </p:txBody>
      </p:sp>
      <p:pic>
        <p:nvPicPr>
          <p:cNvPr id="634" name="D_11.pdf"/>
          <p:cNvPicPr>
            <a:picLocks noChangeAspect="1"/>
          </p:cNvPicPr>
          <p:nvPr/>
        </p:nvPicPr>
        <p:blipFill>
          <a:blip r:embed="rId2">
            <a:extLst/>
          </a:blip>
          <a:stretch>
            <a:fillRect/>
          </a:stretch>
        </p:blipFill>
        <p:spPr>
          <a:xfrm>
            <a:off x="4714650" y="2433093"/>
            <a:ext cx="3575500" cy="4225591"/>
          </a:xfrm>
          <a:prstGeom prst="rect">
            <a:avLst/>
          </a:prstGeom>
          <a:ln w="12700">
            <a:miter lim="400000"/>
          </a:ln>
        </p:spPr>
      </p:pic>
      <p:pic>
        <p:nvPicPr>
          <p:cNvPr id="635" name="D_10.pdf"/>
          <p:cNvPicPr>
            <a:picLocks noChangeAspect="1"/>
          </p:cNvPicPr>
          <p:nvPr/>
        </p:nvPicPr>
        <p:blipFill>
          <a:blip r:embed="rId3">
            <a:extLst/>
          </a:blip>
          <a:stretch>
            <a:fillRect/>
          </a:stretch>
        </p:blipFill>
        <p:spPr>
          <a:xfrm>
            <a:off x="1111313" y="2433093"/>
            <a:ext cx="3575500" cy="4225591"/>
          </a:xfrm>
          <a:prstGeom prst="rect">
            <a:avLst/>
          </a:prstGeom>
          <a:ln w="12700">
            <a:miter lim="400000"/>
          </a:ln>
        </p:spPr>
      </p:pic>
      <p:pic>
        <p:nvPicPr>
          <p:cNvPr id="636" name="D_12.pdf"/>
          <p:cNvPicPr>
            <a:picLocks noChangeAspect="1"/>
          </p:cNvPicPr>
          <p:nvPr/>
        </p:nvPicPr>
        <p:blipFill>
          <a:blip r:embed="rId4">
            <a:extLst/>
          </a:blip>
          <a:stretch>
            <a:fillRect/>
          </a:stretch>
        </p:blipFill>
        <p:spPr>
          <a:xfrm>
            <a:off x="8317987" y="2433093"/>
            <a:ext cx="3575500" cy="4225591"/>
          </a:xfrm>
          <a:prstGeom prst="rect">
            <a:avLst/>
          </a:prstGeom>
          <a:ln w="12700">
            <a:miter lim="400000"/>
          </a:ln>
        </p:spPr>
      </p:pic>
      <p:sp>
        <p:nvSpPr>
          <p:cNvPr id="637" name="Shape 637"/>
          <p:cNvSpPr/>
          <p:nvPr/>
        </p:nvSpPr>
        <p:spPr>
          <a:xfrm>
            <a:off x="1335201" y="32321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38" name="Shape 638"/>
          <p:cNvSpPr/>
          <p:nvPr/>
        </p:nvSpPr>
        <p:spPr>
          <a:xfrm>
            <a:off x="1335201" y="45077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39" name="Shape 639"/>
          <p:cNvSpPr/>
          <p:nvPr/>
        </p:nvSpPr>
        <p:spPr>
          <a:xfrm>
            <a:off x="1335201" y="50038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40" name="Shape 640"/>
          <p:cNvSpPr/>
          <p:nvPr/>
        </p:nvSpPr>
        <p:spPr>
          <a:xfrm>
            <a:off x="1335201" y="59626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41" name="Shape 641"/>
          <p:cNvSpPr/>
          <p:nvPr/>
        </p:nvSpPr>
        <p:spPr>
          <a:xfrm>
            <a:off x="4935651" y="318060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42" name="Shape 642"/>
          <p:cNvSpPr/>
          <p:nvPr/>
        </p:nvSpPr>
        <p:spPr>
          <a:xfrm>
            <a:off x="4935651" y="4519715"/>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43" name="Shape 643"/>
          <p:cNvSpPr/>
          <p:nvPr/>
        </p:nvSpPr>
        <p:spPr>
          <a:xfrm>
            <a:off x="4935651" y="49395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44" name="Shape 644"/>
          <p:cNvSpPr/>
          <p:nvPr/>
        </p:nvSpPr>
        <p:spPr>
          <a:xfrm>
            <a:off x="4935651" y="592380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45" name="Shape 645"/>
          <p:cNvSpPr/>
          <p:nvPr/>
        </p:nvSpPr>
        <p:spPr>
          <a:xfrm>
            <a:off x="8529752" y="33020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46" name="Shape 646"/>
          <p:cNvSpPr/>
          <p:nvPr/>
        </p:nvSpPr>
        <p:spPr>
          <a:xfrm>
            <a:off x="8529752" y="45204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47" name="Shape 647"/>
          <p:cNvSpPr/>
          <p:nvPr/>
        </p:nvSpPr>
        <p:spPr>
          <a:xfrm>
            <a:off x="8529752" y="50609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48" name="Shape 648"/>
          <p:cNvSpPr/>
          <p:nvPr/>
        </p:nvSpPr>
        <p:spPr>
          <a:xfrm>
            <a:off x="8529752" y="58801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0" name="Shape 650"/>
          <p:cNvSpPr/>
          <p:nvPr>
            <p:ph type="title"/>
          </p:nvPr>
        </p:nvSpPr>
        <p:spPr>
          <a:prstGeom prst="rect">
            <a:avLst/>
          </a:prstGeom>
        </p:spPr>
        <p:txBody>
          <a:bodyPr/>
          <a:lstStyle/>
          <a:p>
            <a:pPr defTabSz="397256">
              <a:defRPr sz="5440"/>
            </a:pPr>
            <a:r>
              <a:t>Time Series Analysis of Sentiments:</a:t>
            </a:r>
            <a:br/>
            <a:r>
              <a:t>Anomaly Detection: No.F.</a:t>
            </a:r>
          </a:p>
        </p:txBody>
      </p:sp>
      <p:sp>
        <p:nvSpPr>
          <p:cNvPr id="651" name="Shape 651"/>
          <p:cNvSpPr/>
          <p:nvPr/>
        </p:nvSpPr>
        <p:spPr>
          <a:xfrm>
            <a:off x="5708472" y="6216650"/>
            <a:ext cx="158785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 fork</a:t>
            </a:r>
          </a:p>
        </p:txBody>
      </p:sp>
      <p:pic>
        <p:nvPicPr>
          <p:cNvPr id="652" name="O_12.pdf"/>
          <p:cNvPicPr>
            <a:picLocks noChangeAspect="1"/>
          </p:cNvPicPr>
          <p:nvPr/>
        </p:nvPicPr>
        <p:blipFill>
          <a:blip r:embed="rId2">
            <a:extLst/>
          </a:blip>
          <a:srcRect l="0" t="4491" r="0" b="4491"/>
          <a:stretch>
            <a:fillRect/>
          </a:stretch>
        </p:blipFill>
        <p:spPr>
          <a:xfrm>
            <a:off x="8510016" y="2563124"/>
            <a:ext cx="3934968" cy="2441913"/>
          </a:xfrm>
          <a:prstGeom prst="rect">
            <a:avLst/>
          </a:prstGeom>
          <a:ln w="12700">
            <a:miter lim="400000"/>
          </a:ln>
        </p:spPr>
      </p:pic>
      <p:pic>
        <p:nvPicPr>
          <p:cNvPr id="653" name="O_11.pdf"/>
          <p:cNvPicPr>
            <a:picLocks noChangeAspect="1"/>
          </p:cNvPicPr>
          <p:nvPr/>
        </p:nvPicPr>
        <p:blipFill>
          <a:blip r:embed="rId3">
            <a:extLst/>
          </a:blip>
          <a:srcRect l="0" t="4491" r="0" b="4491"/>
          <a:stretch>
            <a:fillRect/>
          </a:stretch>
        </p:blipFill>
        <p:spPr>
          <a:xfrm>
            <a:off x="4534916" y="2563124"/>
            <a:ext cx="3934968" cy="2441913"/>
          </a:xfrm>
          <a:prstGeom prst="rect">
            <a:avLst/>
          </a:prstGeom>
          <a:ln w="12700">
            <a:miter lim="400000"/>
          </a:ln>
        </p:spPr>
      </p:pic>
      <p:pic>
        <p:nvPicPr>
          <p:cNvPr id="654" name="O_10.pdf"/>
          <p:cNvPicPr>
            <a:picLocks noChangeAspect="1"/>
          </p:cNvPicPr>
          <p:nvPr/>
        </p:nvPicPr>
        <p:blipFill>
          <a:blip r:embed="rId4">
            <a:extLst/>
          </a:blip>
          <a:srcRect l="0" t="4491" r="0" b="4491"/>
          <a:stretch>
            <a:fillRect/>
          </a:stretch>
        </p:blipFill>
        <p:spPr>
          <a:xfrm>
            <a:off x="559815" y="2563124"/>
            <a:ext cx="3934969" cy="2441913"/>
          </a:xfrm>
          <a:prstGeom prst="rect">
            <a:avLst/>
          </a:prstGeom>
          <a:ln w="12700">
            <a:miter lim="400000"/>
          </a:ln>
        </p:spPr>
      </p:pic>
      <p:sp>
        <p:nvSpPr>
          <p:cNvPr id="655" name="Shape 655"/>
          <p:cNvSpPr/>
          <p:nvPr/>
        </p:nvSpPr>
        <p:spPr>
          <a:xfrm>
            <a:off x="8302826" y="5232399"/>
            <a:ext cx="4349396"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600"/>
            </a:pPr>
            <a:r>
              <a:t>Outlier, in positive direction, </a:t>
            </a:r>
          </a:p>
          <a:p>
            <a:pPr>
              <a:defRPr sz="1600"/>
            </a:pPr>
            <a:r>
              <a:t>in contrast to negative outlier in conflict-driven.</a:t>
            </a:r>
          </a:p>
        </p:txBody>
      </p:sp>
      <p:sp>
        <p:nvSpPr>
          <p:cNvPr id="656" name="Shape 656"/>
          <p:cNvSpPr/>
          <p:nvPr/>
        </p:nvSpPr>
        <p:spPr>
          <a:xfrm>
            <a:off x="10641310" y="2556601"/>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657" name="Shape 657"/>
          <p:cNvSpPr/>
          <p:nvPr/>
        </p:nvSpPr>
        <p:spPr>
          <a:xfrm>
            <a:off x="6653510" y="2493628"/>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658" name="Shape 658"/>
          <p:cNvSpPr/>
          <p:nvPr/>
        </p:nvSpPr>
        <p:spPr>
          <a:xfrm>
            <a:off x="2538710" y="2556601"/>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60" name="Shape 660"/>
          <p:cNvSpPr/>
          <p:nvPr>
            <p:ph type="title"/>
          </p:nvPr>
        </p:nvSpPr>
        <p:spPr>
          <a:prstGeom prst="rect">
            <a:avLst/>
          </a:prstGeom>
        </p:spPr>
        <p:txBody>
          <a:bodyPr/>
          <a:lstStyle/>
          <a:p>
            <a:pPr/>
            <a:r>
              <a:t>Statistical Model</a:t>
            </a:r>
          </a:p>
        </p:txBody>
      </p:sp>
      <p:sp>
        <p:nvSpPr>
          <p:cNvPr id="661" name="Shape 661"/>
          <p:cNvSpPr/>
          <p:nvPr>
            <p:ph type="body" idx="1"/>
          </p:nvPr>
        </p:nvSpPr>
        <p:spPr>
          <a:prstGeom prst="rect">
            <a:avLst/>
          </a:prstGeom>
        </p:spPr>
        <p:txBody>
          <a:bodyPr/>
          <a:lstStyle/>
          <a:p>
            <a:pPr marL="368934" indent="-368934" defTabSz="484886">
              <a:spcBef>
                <a:spcPts val="3400"/>
              </a:spcBef>
              <a:defRPr sz="2988"/>
            </a:pPr>
            <a:r>
              <a:t>Longitudinal</a:t>
            </a:r>
          </a:p>
          <a:p>
            <a:pPr marL="368934" indent="-368934" defTabSz="484886">
              <a:spcBef>
                <a:spcPts val="3400"/>
              </a:spcBef>
              <a:defRPr sz="2988"/>
            </a:pPr>
            <a:r>
              <a:t>Developer-oriented: </a:t>
            </a:r>
          </a:p>
          <a:p>
            <a:pPr lvl="1" marL="655884" indent="-286949" defTabSz="484886">
              <a:spcBef>
                <a:spcPts val="2600"/>
              </a:spcBef>
              <a:defRPr sz="2324"/>
            </a:pPr>
            <a:r>
              <a:t>Developers choose whom to talk to</a:t>
            </a:r>
          </a:p>
          <a:p>
            <a:pPr lvl="1" marL="655884" indent="-286949" defTabSz="484886">
              <a:spcBef>
                <a:spcPts val="2600"/>
              </a:spcBef>
              <a:defRPr sz="2324"/>
            </a:pPr>
            <a:r>
              <a:t>Likelihood of forming ties, maintaining ties, …</a:t>
            </a:r>
          </a:p>
          <a:p>
            <a:pPr marL="368934" indent="-368934" defTabSz="484886">
              <a:spcBef>
                <a:spcPts val="3400"/>
              </a:spcBef>
              <a:defRPr sz="2988"/>
            </a:pPr>
            <a:r>
              <a:t>Stochastic</a:t>
            </a:r>
          </a:p>
          <a:p>
            <a:pPr lvl="1" marL="655884" indent="-286949" defTabSz="484886">
              <a:spcBef>
                <a:spcPts val="2600"/>
              </a:spcBef>
              <a:defRPr sz="2324"/>
            </a:pPr>
            <a:r>
              <a:t>Developers behave to optimize an objective function; included our covariates</a:t>
            </a:r>
          </a:p>
          <a:p>
            <a:pPr lvl="1" marL="655884" indent="-286949" defTabSz="484886">
              <a:spcBef>
                <a:spcPts val="2600"/>
              </a:spcBef>
              <a:defRPr sz="2324"/>
            </a:pPr>
            <a:r>
              <a:t>Assume observed graphs as outcomes of a continuous-time Markov process </a:t>
            </a:r>
            <a:endParaRPr sz="996"/>
          </a:p>
          <a:p>
            <a:pPr marL="368934" indent="-368934" defTabSz="484886">
              <a:spcBef>
                <a:spcPts val="3400"/>
              </a:spcBef>
              <a:defRPr sz="2988"/>
            </a:pPr>
            <a:r>
              <a:t>Estimated</a:t>
            </a:r>
          </a:p>
        </p:txBody>
      </p:sp>
      <p:sp>
        <p:nvSpPr>
          <p:cNvPr id="662" name="Shape 66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64" name="Shape 664"/>
          <p:cNvSpPr/>
          <p:nvPr>
            <p:ph type="title"/>
          </p:nvPr>
        </p:nvSpPr>
        <p:spPr>
          <a:prstGeom prst="rect">
            <a:avLst/>
          </a:prstGeom>
        </p:spPr>
        <p:txBody>
          <a:bodyPr/>
          <a:lstStyle>
            <a:lvl1pPr>
              <a:spcBef>
                <a:spcPts val="3200"/>
              </a:spcBef>
              <a:defRPr sz="5300"/>
            </a:lvl1pPr>
          </a:lstStyle>
          <a:p>
            <a:pPr/>
            <a:r>
              <a:t>Social network analysis of developers’ communication graphs</a:t>
            </a:r>
          </a:p>
        </p:txBody>
      </p:sp>
      <p:sp>
        <p:nvSpPr>
          <p:cNvPr id="665" name="Shape 665"/>
          <p:cNvSpPr/>
          <p:nvPr>
            <p:ph type="body" idx="1"/>
          </p:nvPr>
        </p:nvSpPr>
        <p:spPr>
          <a:xfrm>
            <a:off x="977900" y="1866900"/>
            <a:ext cx="11245206" cy="6952953"/>
          </a:xfrm>
          <a:prstGeom prst="rect">
            <a:avLst/>
          </a:prstGeom>
        </p:spPr>
        <p:txBody>
          <a:bodyPr/>
          <a:lstStyle/>
          <a:p>
            <a:pPr marL="0" indent="0" defTabSz="455675">
              <a:spcBef>
                <a:spcPts val="2400"/>
              </a:spcBef>
              <a:buSzTx/>
              <a:buNone/>
              <a:defRPr sz="2807"/>
            </a:pPr>
          </a:p>
          <a:p>
            <a:pPr marL="0" indent="0" defTabSz="455675">
              <a:spcBef>
                <a:spcPts val="2400"/>
              </a:spcBef>
              <a:buSzTx/>
              <a:buNone/>
              <a:defRPr sz="2807"/>
            </a:pPr>
            <a:r>
              <a:t>An overview of </a:t>
            </a:r>
          </a:p>
          <a:p>
            <a:pPr marL="346709" indent="-346709" defTabSz="455675">
              <a:spcBef>
                <a:spcPts val="2400"/>
              </a:spcBef>
              <a:defRPr sz="2807"/>
            </a:pPr>
            <a:r>
              <a:t>What the mathematical models are:</a:t>
            </a:r>
          </a:p>
          <a:p>
            <a:pPr lvl="1" marL="693419" indent="-346709" defTabSz="455675">
              <a:spcBef>
                <a:spcPts val="2400"/>
              </a:spcBef>
              <a:defRPr sz="2807"/>
            </a:pPr>
            <a:r>
              <a:t>A developer-oriented approach to statistically model the changes a community goes through in the run-up to a fork. The model represented tie formation, tie breakage, and tie maintenance between developers. It uses stochastic estimation methods to estimate several model parameters that capture the variance in the changes the community goes through.</a:t>
            </a:r>
          </a:p>
          <a:p>
            <a:pPr marL="346709" indent="-346709" defTabSz="455675">
              <a:spcBef>
                <a:spcPts val="2400"/>
              </a:spcBef>
              <a:defRPr sz="2807"/>
            </a:pPr>
            <a:r>
              <a:t>What they lead us to</a:t>
            </a:r>
          </a:p>
          <a:p>
            <a:pPr lvl="1" marL="693419" indent="-346709" defTabSz="455675">
              <a:spcBef>
                <a:spcPts val="2400"/>
              </a:spcBef>
              <a:defRPr sz="2807"/>
            </a:pPr>
            <a:r>
              <a:t>Estimates of the significance of several parameters on this longitudinal change.</a:t>
            </a:r>
          </a:p>
        </p:txBody>
      </p:sp>
      <p:sp>
        <p:nvSpPr>
          <p:cNvPr id="666" name="Shape 66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68" name="epc-flow-charts.pdf"/>
          <p:cNvPicPr>
            <a:picLocks noChangeAspect="1"/>
          </p:cNvPicPr>
          <p:nvPr>
            <p:ph type="pic" idx="13"/>
          </p:nvPr>
        </p:nvPicPr>
        <p:blipFill>
          <a:blip r:embed="rId3">
            <a:extLst/>
          </a:blip>
          <a:srcRect l="0" t="0" r="0" b="0"/>
          <a:stretch>
            <a:fillRect/>
          </a:stretch>
        </p:blipFill>
        <p:spPr>
          <a:xfrm>
            <a:off x="2984900" y="2142647"/>
            <a:ext cx="8111112" cy="6973951"/>
          </a:xfrm>
          <a:prstGeom prst="rect">
            <a:avLst/>
          </a:prstGeom>
        </p:spPr>
      </p:pic>
      <p:sp>
        <p:nvSpPr>
          <p:cNvPr id="669" name="Shape 669"/>
          <p:cNvSpPr/>
          <p:nvPr>
            <p:ph type="sldNum" sz="quarter" idx="4294967295"/>
          </p:nvPr>
        </p:nvSpPr>
        <p:spPr>
          <a:xfrm>
            <a:off x="6311798" y="9245600"/>
            <a:ext cx="368504"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70" name="Shape 670"/>
          <p:cNvSpPr/>
          <p:nvPr/>
        </p:nvSpPr>
        <p:spPr>
          <a:xfrm>
            <a:off x="2902426" y="3413441"/>
            <a:ext cx="974028" cy="369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600"/>
            </a:lvl1pPr>
          </a:lstStyle>
          <a:p>
            <a:pPr/>
            <a:r>
              <a:t>{</a:t>
            </a:r>
          </a:p>
        </p:txBody>
      </p:sp>
      <p:sp>
        <p:nvSpPr>
          <p:cNvPr id="671" name="Shape 671"/>
          <p:cNvSpPr/>
          <p:nvPr/>
        </p:nvSpPr>
        <p:spPr>
          <a:xfrm>
            <a:off x="252012" y="5191441"/>
            <a:ext cx="277337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Statistical Modeling</a:t>
            </a:r>
          </a:p>
        </p:txBody>
      </p:sp>
      <p:sp>
        <p:nvSpPr>
          <p:cNvPr id="672" name="Shape 672"/>
          <p:cNvSpPr/>
          <p:nvPr>
            <p:ph type="title"/>
          </p:nvPr>
        </p:nvSpPr>
        <p:spPr>
          <a:xfrm>
            <a:off x="952500" y="444500"/>
            <a:ext cx="11099800" cy="2159000"/>
          </a:xfrm>
          <a:prstGeom prst="rect">
            <a:avLst/>
          </a:prstGeom>
        </p:spPr>
        <p:txBody>
          <a:bodyPr anchor="ctr"/>
          <a:lstStyle>
            <a:lvl1pPr>
              <a:defRPr sz="5100"/>
            </a:lvl1pPr>
          </a:lstStyle>
          <a:p>
            <a:pPr/>
            <a:r>
              <a:t>Social network analysis of developers’ communication graphs</a:t>
            </a:r>
          </a:p>
        </p:txBody>
      </p:sp>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674" name="Shape 674"/>
          <p:cNvSpPr/>
          <p:nvPr>
            <p:ph type="title"/>
          </p:nvPr>
        </p:nvSpPr>
        <p:spPr>
          <a:prstGeom prst="rect">
            <a:avLst/>
          </a:prstGeom>
        </p:spPr>
        <p:txBody>
          <a:bodyPr/>
          <a:lstStyle/>
          <a:p>
            <a:pPr defTabSz="350520">
              <a:defRPr sz="4800"/>
            </a:pPr>
            <a:r>
              <a:t>Results</a:t>
            </a:r>
          </a:p>
          <a:p>
            <a:pPr defTabSz="350520">
              <a:spcBef>
                <a:spcPts val="1900"/>
              </a:spcBef>
              <a:defRPr i="1" sz="2640"/>
            </a:pPr>
            <a:r>
              <a:t>Social network analysis of open source developers’ interaction graphs</a:t>
            </a:r>
          </a:p>
        </p:txBody>
      </p:sp>
      <p:sp>
        <p:nvSpPr>
          <p:cNvPr id="675" name="Shape 675"/>
          <p:cNvSpPr/>
          <p:nvPr>
            <p:ph type="body" idx="1"/>
          </p:nvPr>
        </p:nvSpPr>
        <p:spPr>
          <a:xfrm>
            <a:off x="977900" y="1866900"/>
            <a:ext cx="11245206" cy="6952953"/>
          </a:xfrm>
          <a:prstGeom prst="rect">
            <a:avLst/>
          </a:prstGeom>
        </p:spPr>
        <p:txBody>
          <a:bodyPr/>
          <a:lstStyle/>
          <a:p>
            <a:pPr marL="0" indent="0" defTabSz="239522">
              <a:spcBef>
                <a:spcPts val="1300"/>
              </a:spcBef>
              <a:buSzTx/>
              <a:buNone/>
              <a:defRPr sz="1476"/>
            </a:pPr>
            <a:r>
              <a:t>Here’s my data:</a:t>
            </a:r>
          </a:p>
          <a:p>
            <a:pPr marL="141746" indent="-141746" defTabSz="239522">
              <a:spcBef>
                <a:spcPts val="1300"/>
              </a:spcBef>
              <a:defRPr sz="1476"/>
            </a:pPr>
            <a:r>
              <a:t>The interaction graphs of the developers that sent and received messages on the projects developers mailing list, for the time period of 10-month run-up to the fork event. And the source code contribution levels of the developers</a:t>
            </a:r>
          </a:p>
          <a:p>
            <a:pPr marL="0" indent="0" defTabSz="239522">
              <a:spcBef>
                <a:spcPts val="1300"/>
              </a:spcBef>
              <a:buSzTx/>
              <a:buNone/>
              <a:defRPr sz="1476"/>
            </a:pPr>
            <a:r>
              <a:t>Here’s what I found:</a:t>
            </a:r>
          </a:p>
          <a:p>
            <a:pPr marL="0" indent="0" algn="ctr" defTabSz="239522">
              <a:spcBef>
                <a:spcPts val="1300"/>
              </a:spcBef>
              <a:buSzTx/>
              <a:buNone/>
              <a:defRPr sz="3525"/>
            </a:pPr>
            <a:r>
              <a:t>TABLE</a:t>
            </a:r>
          </a:p>
          <a:p>
            <a:pPr marL="141746" indent="-141746" defTabSz="239522">
              <a:spcBef>
                <a:spcPts val="1300"/>
              </a:spcBef>
              <a:defRPr sz="1476"/>
            </a:pPr>
            <a:r>
              <a:t>In conflict-driven forks, (1) the developers maintained a preference for interacting with developers who had similar out-degrees, in contrast to the non-conflict-driven forks, where the developers did not require similar out-degrees. (2) In conflict-driven forks, the interactions were reciprocal, in contrast to the non-conflict-driven forks, where the interactions did not need to be reciprocal to happen. (3) In conflict-driven forks, the more senior developers preferred to interact with other more senior developers, in contrast to the non-conflict-driven forks.</a:t>
            </a:r>
          </a:p>
          <a:p>
            <a:pPr marL="141746" indent="-141746" defTabSz="239522">
              <a:spcBef>
                <a:spcPts val="1300"/>
              </a:spcBef>
              <a:defRPr sz="1476"/>
            </a:pPr>
            <a:r>
              <a:t>In non-conflict-driven forks, (1) the interactions did not necessarily need to be reciprocal, in contrast to the conflict-driven forks, where the interactions needed to be reciprocal to continue to happen. (2) In non-conflict-driven forks, the developers with high source code contribution levels interacted more with other high source code contributors. (3) In non-conflict-driven forks, high levels of contribution to the source code brings you connections more rapidly, while high levels of contributions to the mailing list is not suggestive of this. This can be interpreted as a sign of meritocracy based on code, rather than talk, which captures a healthy dynamic in these project.</a:t>
            </a:r>
          </a:p>
          <a:p>
            <a:pPr marL="0" indent="0" defTabSz="239522">
              <a:spcBef>
                <a:spcPts val="1300"/>
              </a:spcBef>
              <a:buSzTx/>
              <a:buNone/>
              <a:defRPr sz="1476"/>
            </a:pPr>
            <a:r>
              <a:t>Here’s why it matters:</a:t>
            </a:r>
          </a:p>
          <a:p>
            <a:pPr marL="93726" indent="-93726" defTabSz="239522">
              <a:spcBef>
                <a:spcPts val="1300"/>
              </a:spcBef>
              <a:buSzPct val="100000"/>
              <a:defRPr sz="1476"/>
            </a:pPr>
            <a:r>
              <a:t>Estimating the influence of several factors on how developers interact provides indicators of healthy dynamics, such as meritocracy in the project.</a:t>
            </a:r>
          </a:p>
          <a:p>
            <a:pPr marL="0" indent="0" defTabSz="239522">
              <a:spcBef>
                <a:spcPts val="1300"/>
              </a:spcBef>
              <a:buSzTx/>
              <a:buNone/>
              <a:defRPr sz="1476"/>
            </a:pPr>
            <a:r>
              <a:t>Here’s the implications of what I found:</a:t>
            </a:r>
          </a:p>
          <a:p>
            <a:pPr marL="93726" indent="-93726" defTabSz="239522">
              <a:spcBef>
                <a:spcPts val="1300"/>
              </a:spcBef>
              <a:buSzPct val="100000"/>
              <a:defRPr sz="1476"/>
            </a:pPr>
            <a:r>
              <a:t>It’s not a great way of measuring up a project, but it’s not a bad way of finding out who in the project deserves credit, who is mostly talk and no action, and whether the project is a meritocracy.</a:t>
            </a:r>
          </a:p>
        </p:txBody>
      </p:sp>
      <p:sp>
        <p:nvSpPr>
          <p:cNvPr id="676" name="Shape 67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680" name="Shape 680"/>
          <p:cNvSpPr/>
          <p:nvPr>
            <p:ph type="title"/>
          </p:nvPr>
        </p:nvSpPr>
        <p:spPr>
          <a:prstGeom prst="rect">
            <a:avLst/>
          </a:prstGeom>
        </p:spPr>
        <p:txBody>
          <a:bodyPr/>
          <a:lstStyle/>
          <a:p>
            <a:pPr defTabSz="350520">
              <a:defRPr sz="4800"/>
            </a:pPr>
            <a:r>
              <a:t>Results</a:t>
            </a:r>
          </a:p>
          <a:p>
            <a:pPr defTabSz="350520">
              <a:spcBef>
                <a:spcPts val="1900"/>
              </a:spcBef>
              <a:defRPr i="1" sz="2640"/>
            </a:pPr>
            <a:r>
              <a:t>Social network analysis of open source developers’ interaction graphs</a:t>
            </a:r>
          </a:p>
        </p:txBody>
      </p:sp>
      <p:sp>
        <p:nvSpPr>
          <p:cNvPr id="681" name="Shape 681"/>
          <p:cNvSpPr/>
          <p:nvPr>
            <p:ph type="body" idx="1"/>
          </p:nvPr>
        </p:nvSpPr>
        <p:spPr>
          <a:xfrm>
            <a:off x="977900" y="1866900"/>
            <a:ext cx="11245206" cy="6952953"/>
          </a:xfrm>
          <a:prstGeom prst="rect">
            <a:avLst/>
          </a:prstGeom>
        </p:spPr>
        <p:txBody>
          <a:bodyPr/>
          <a:lstStyle/>
          <a:p>
            <a:pPr marL="0" indent="0" defTabSz="268731">
              <a:spcBef>
                <a:spcPts val="1400"/>
              </a:spcBef>
              <a:buSzTx/>
              <a:buNone/>
              <a:defRPr sz="1656"/>
            </a:pPr>
            <a:r>
              <a:t>Here’s my data:</a:t>
            </a:r>
          </a:p>
          <a:p>
            <a:pPr marL="159032" indent="-159032" defTabSz="268731">
              <a:spcBef>
                <a:spcPts val="1400"/>
              </a:spcBef>
              <a:defRPr sz="1656"/>
            </a:pPr>
            <a:r>
              <a:t>The interaction graphs of the developers that sent and received messages on the projects developers mailing list, for the time period of 10-month run-up to the fork event. And the source code contribution levels of the developers</a:t>
            </a:r>
          </a:p>
          <a:p>
            <a:pPr marL="0" indent="0" defTabSz="268731">
              <a:spcBef>
                <a:spcPts val="1400"/>
              </a:spcBef>
              <a:buSzTx/>
              <a:buNone/>
              <a:defRPr sz="1656"/>
            </a:pPr>
            <a:r>
              <a:t>Here’s what I found:</a:t>
            </a:r>
          </a:p>
          <a:p>
            <a:pPr marL="159032" indent="-159032" defTabSz="268731">
              <a:spcBef>
                <a:spcPts val="1400"/>
              </a:spcBef>
              <a:defRPr sz="1656"/>
            </a:pPr>
            <a:r>
              <a:t>In conflict-driven forks, (1) the developers maintained a preference for interacting with developers who had similar out-degrees, in contrast to the non-conflict-driven forks, where the developers did not require similar out-degrees. (2) In conflict-driven forks, the interactions were reciprocal, in contrast to the non-conflict-driven forks, where the interactions did not need to be reciprocal to happen. (3) In conflict-driven forks, the more senior developers preferred to interact with other more senior developers, in contrast to the non-conflict-driven forks.</a:t>
            </a:r>
          </a:p>
          <a:p>
            <a:pPr marL="159032" indent="-159032" defTabSz="268731">
              <a:spcBef>
                <a:spcPts val="1400"/>
              </a:spcBef>
              <a:defRPr sz="1656"/>
            </a:pPr>
            <a:r>
              <a:t>In non-conflict-driven forks, (1) the interactions did not necessarily need to be reciprocal, in contrast to the conflict-driven forks, where the interactions needed to be reciprocal to continue to happen. (2) In non-conflict-driven forks, the developers with high source code contribution levels interacted more with other high source code contributors. (3) In non-conflict-driven forks, high levels of contribution to the source code brings you connections more rapidly, while high levels of contributions to the mailing list is not suggestive of this. This can be interpreted as a sign of meritocracy based on code, rather than talk, which captures a healthy dynamic in these project.</a:t>
            </a:r>
          </a:p>
          <a:p>
            <a:pPr marL="0" indent="0" defTabSz="268731">
              <a:spcBef>
                <a:spcPts val="1400"/>
              </a:spcBef>
              <a:buSzTx/>
              <a:buNone/>
              <a:defRPr sz="1656"/>
            </a:pPr>
            <a:r>
              <a:t>Here’s why it matters:</a:t>
            </a:r>
          </a:p>
          <a:p>
            <a:pPr marL="105155" indent="-105155" defTabSz="268731">
              <a:spcBef>
                <a:spcPts val="1400"/>
              </a:spcBef>
              <a:buSzPct val="100000"/>
              <a:defRPr sz="1656"/>
            </a:pPr>
            <a:r>
              <a:t>Estimating the influence of several factors on how developers interact provides indicators of healthy dynamics, such as meritocracy in the project.</a:t>
            </a:r>
          </a:p>
          <a:p>
            <a:pPr marL="0" indent="0" defTabSz="268731">
              <a:spcBef>
                <a:spcPts val="1400"/>
              </a:spcBef>
              <a:buSzTx/>
              <a:buNone/>
              <a:defRPr sz="1656"/>
            </a:pPr>
            <a:r>
              <a:t>Here’s the implications of what I found:</a:t>
            </a:r>
          </a:p>
          <a:p>
            <a:pPr marL="105155" indent="-105155" defTabSz="268731">
              <a:spcBef>
                <a:spcPts val="1400"/>
              </a:spcBef>
              <a:buSzPct val="100000"/>
              <a:defRPr sz="1656"/>
            </a:pPr>
            <a:r>
              <a:t>It’s not a great way of measuring up a project, but it’s not a bad way of finding out who in the project deserves credit, who is mostly talk and no action, and whether the project is a meritocracy.</a:t>
            </a:r>
          </a:p>
        </p:txBody>
      </p:sp>
      <p:sp>
        <p:nvSpPr>
          <p:cNvPr id="682" name="Shape 68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86" name="epc-flow-charts.pdf"/>
          <p:cNvPicPr>
            <a:picLocks noChangeAspect="1"/>
          </p:cNvPicPr>
          <p:nvPr>
            <p:ph type="pic" idx="13"/>
          </p:nvPr>
        </p:nvPicPr>
        <p:blipFill>
          <a:blip r:embed="rId3">
            <a:extLst/>
          </a:blip>
          <a:srcRect l="0" t="0" r="0" b="0"/>
          <a:stretch>
            <a:fillRect/>
          </a:stretch>
        </p:blipFill>
        <p:spPr>
          <a:xfrm>
            <a:off x="2984900" y="2142647"/>
            <a:ext cx="8111112" cy="6973951"/>
          </a:xfrm>
          <a:prstGeom prst="rect">
            <a:avLst/>
          </a:prstGeom>
        </p:spPr>
      </p:pic>
      <p:sp>
        <p:nvSpPr>
          <p:cNvPr id="687" name="Shape 687"/>
          <p:cNvSpPr/>
          <p:nvPr>
            <p:ph type="sldNum" sz="quarter" idx="4294967295"/>
          </p:nvPr>
        </p:nvSpPr>
        <p:spPr>
          <a:xfrm>
            <a:off x="6311798" y="9245600"/>
            <a:ext cx="368504"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88" name="Shape 688"/>
          <p:cNvSpPr/>
          <p:nvPr>
            <p:ph type="title"/>
          </p:nvPr>
        </p:nvSpPr>
        <p:spPr>
          <a:xfrm>
            <a:off x="952500" y="444500"/>
            <a:ext cx="11099800" cy="2159000"/>
          </a:xfrm>
          <a:prstGeom prst="rect">
            <a:avLst/>
          </a:prstGeom>
        </p:spPr>
        <p:txBody>
          <a:bodyPr anchor="ctr"/>
          <a:lstStyle>
            <a:lvl1pPr>
              <a:defRPr sz="5100"/>
            </a:lvl1pPr>
          </a:lstStyle>
          <a:p>
            <a:pPr/>
            <a:r>
              <a:t>Social network analysis of developers’ communication graphs</a:t>
            </a:r>
          </a:p>
        </p:txBody>
      </p:sp>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90" name="Shape 690"/>
          <p:cNvSpPr/>
          <p:nvPr>
            <p:ph type="title"/>
          </p:nvPr>
        </p:nvSpPr>
        <p:spPr>
          <a:prstGeom prst="rect">
            <a:avLst/>
          </a:prstGeom>
        </p:spPr>
        <p:txBody>
          <a:bodyPr/>
          <a:lstStyle>
            <a:lvl1pPr defTabSz="490727">
              <a:defRPr sz="6719"/>
            </a:lvl1pPr>
          </a:lstStyle>
          <a:p>
            <a:pPr/>
            <a:r>
              <a:t>Statistical Model</a:t>
            </a:r>
          </a:p>
        </p:txBody>
      </p:sp>
      <p:sp>
        <p:nvSpPr>
          <p:cNvPr id="691" name="Shape 69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92" name="Shape 692"/>
          <p:cNvSpPr/>
          <p:nvPr/>
        </p:nvSpPr>
        <p:spPr>
          <a:xfrm>
            <a:off x="952500" y="4291012"/>
            <a:ext cx="11099801"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To model graph evolution from           to          , </a:t>
            </a:r>
          </a:p>
        </p:txBody>
      </p:sp>
      <p:pic>
        <p:nvPicPr>
          <p:cNvPr id="693" name="pasted-image.pdf"/>
          <p:cNvPicPr>
            <a:picLocks noChangeAspect="1"/>
          </p:cNvPicPr>
          <p:nvPr/>
        </p:nvPicPr>
        <p:blipFill>
          <a:blip r:embed="rId3">
            <a:extLst/>
          </a:blip>
          <a:stretch>
            <a:fillRect/>
          </a:stretch>
        </p:blipFill>
        <p:spPr>
          <a:xfrm>
            <a:off x="7322124" y="4441126"/>
            <a:ext cx="1092201" cy="474473"/>
          </a:xfrm>
          <a:prstGeom prst="rect">
            <a:avLst/>
          </a:prstGeom>
          <a:ln w="12700">
            <a:miter lim="400000"/>
          </a:ln>
        </p:spPr>
      </p:pic>
      <p:pic>
        <p:nvPicPr>
          <p:cNvPr id="694" name="pasted-image.pdf"/>
          <p:cNvPicPr>
            <a:picLocks noChangeAspect="1"/>
          </p:cNvPicPr>
          <p:nvPr/>
        </p:nvPicPr>
        <p:blipFill>
          <a:blip r:embed="rId4">
            <a:extLst/>
          </a:blip>
          <a:srcRect l="0" t="0" r="0" b="0"/>
          <a:stretch>
            <a:fillRect/>
          </a:stretch>
        </p:blipFill>
        <p:spPr>
          <a:xfrm>
            <a:off x="9085688" y="4441126"/>
            <a:ext cx="1092201" cy="474473"/>
          </a:xfrm>
          <a:prstGeom prst="rect">
            <a:avLst/>
          </a:prstGeom>
          <a:ln w="12700">
            <a:miter lim="400000"/>
          </a:ln>
        </p:spPr>
      </p:pic>
      <p:sp>
        <p:nvSpPr>
          <p:cNvPr id="695" name="Shape 695"/>
          <p:cNvSpPr/>
          <p:nvPr/>
        </p:nvSpPr>
        <p:spPr>
          <a:xfrm>
            <a:off x="1005636" y="5030787"/>
            <a:ext cx="10350797"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and so on, we treat the dynamics as the results of a series of small atomic changes (mini-steps)</a:t>
            </a:r>
          </a:p>
        </p:txBody>
      </p:sp>
      <p:sp>
        <p:nvSpPr>
          <p:cNvPr id="696" name="Shape 696"/>
          <p:cNvSpPr/>
          <p:nvPr/>
        </p:nvSpPr>
        <p:spPr>
          <a:xfrm>
            <a:off x="537877" y="2603499"/>
            <a:ext cx="11929046"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400">
                <a:solidFill>
                  <a:schemeClr val="accent5"/>
                </a:solidFill>
                <a:latin typeface="Helvetica"/>
                <a:ea typeface="Helvetica"/>
                <a:cs typeface="Helvetica"/>
                <a:sym typeface="Helvetica"/>
              </a:defRPr>
            </a:lvl1pPr>
          </a:lstStyle>
          <a:p>
            <a:pPr/>
            <a:r>
              <a:t>Longitudinal change = a series of mini-steps</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63" name="Shape 163"/>
          <p:cNvSpPr/>
          <p:nvPr>
            <p:ph type="title"/>
          </p:nvPr>
        </p:nvSpPr>
        <p:spPr>
          <a:prstGeom prst="rect">
            <a:avLst/>
          </a:prstGeom>
        </p:spPr>
        <p:txBody>
          <a:bodyPr/>
          <a:lstStyle/>
          <a:p>
            <a:pPr/>
            <a:r>
              <a:t>Forking Categories</a:t>
            </a:r>
          </a:p>
        </p:txBody>
      </p:sp>
      <p:sp>
        <p:nvSpPr>
          <p:cNvPr id="164" name="Shape 164"/>
          <p:cNvSpPr/>
          <p:nvPr>
            <p:ph type="body" idx="1"/>
          </p:nvPr>
        </p:nvSpPr>
        <p:spPr>
          <a:xfrm>
            <a:off x="965200" y="2387600"/>
            <a:ext cx="10094417" cy="6286500"/>
          </a:xfrm>
          <a:prstGeom prst="rect">
            <a:avLst/>
          </a:prstGeom>
        </p:spPr>
        <p:txBody>
          <a:bodyPr/>
          <a:lstStyle/>
          <a:p>
            <a:pPr marL="0" indent="0" defTabSz="484886">
              <a:spcBef>
                <a:spcPts val="2600"/>
              </a:spcBef>
              <a:buSzTx/>
              <a:buNone/>
              <a:defRPr sz="2324"/>
            </a:pPr>
            <a:r>
              <a:t>Communities dissolve or evolve for a variety of different reasons:</a:t>
            </a:r>
          </a:p>
          <a:p>
            <a:pPr lvl="1" marL="655884" indent="-286949" defTabSz="484886">
              <a:spcBef>
                <a:spcPts val="2600"/>
              </a:spcBef>
              <a:defRPr b="1" sz="2905">
                <a:solidFill>
                  <a:schemeClr val="accent5">
                    <a:hueOff val="-176146"/>
                    <a:satOff val="3665"/>
                    <a:lumOff val="-13986"/>
                  </a:schemeClr>
                </a:solidFill>
                <a:latin typeface="Helvetica"/>
                <a:ea typeface="Helvetica"/>
                <a:cs typeface="Helvetica"/>
                <a:sym typeface="Helvetica"/>
              </a:defRPr>
            </a:pPr>
            <a:r>
              <a:t>Conflict-driven</a:t>
            </a:r>
          </a:p>
          <a:p>
            <a:pPr lvl="2" marL="1024819" indent="-286949" defTabSz="484886">
              <a:spcBef>
                <a:spcPts val="2600"/>
              </a:spcBef>
              <a:defRPr sz="1992"/>
            </a:pPr>
            <a:r>
              <a:t>Destructive</a:t>
            </a:r>
          </a:p>
          <a:p>
            <a:pPr lvl="2" marL="1024819" indent="-286949" defTabSz="484886">
              <a:spcBef>
                <a:spcPts val="2600"/>
              </a:spcBef>
              <a:defRPr sz="1992"/>
            </a:pPr>
            <a:r>
              <a:t>Lead to resentment</a:t>
            </a:r>
          </a:p>
          <a:p>
            <a:pPr lvl="2" marL="1024819" indent="-286949" defTabSz="484886">
              <a:spcBef>
                <a:spcPts val="2600"/>
              </a:spcBef>
              <a:defRPr sz="1992"/>
            </a:pPr>
            <a:r>
              <a:t>Become competitors; “you’re either with us, or against us”</a:t>
            </a:r>
          </a:p>
          <a:p>
            <a:pPr lvl="1" marL="655884" indent="-286949" defTabSz="484886">
              <a:spcBef>
                <a:spcPts val="2600"/>
              </a:spcBef>
              <a:defRPr b="1" sz="2905">
                <a:solidFill>
                  <a:schemeClr val="accent6">
                    <a:lumOff val="-8741"/>
                  </a:schemeClr>
                </a:solidFill>
                <a:latin typeface="Helvetica"/>
                <a:ea typeface="Helvetica"/>
                <a:cs typeface="Helvetica"/>
                <a:sym typeface="Helvetica"/>
              </a:defRPr>
            </a:pPr>
            <a:r>
              <a:t>Non-conflict-driven</a:t>
            </a:r>
          </a:p>
          <a:p>
            <a:pPr lvl="2" marL="1024819" indent="-286949" defTabSz="484886">
              <a:spcBef>
                <a:spcPts val="2600"/>
              </a:spcBef>
              <a:defRPr sz="1992"/>
            </a:pPr>
            <a:r>
              <a:t>Developers interested in exploring different functionalities</a:t>
            </a:r>
          </a:p>
          <a:p>
            <a:pPr lvl="2" marL="1024819" indent="-286949" defTabSz="484886">
              <a:spcBef>
                <a:spcPts val="2600"/>
              </a:spcBef>
              <a:defRPr sz="1992"/>
            </a:pPr>
            <a:r>
              <a:t>Not necessarily creating an all-or-nothing type of thing; </a:t>
            </a:r>
          </a:p>
          <a:p>
            <a:pPr lvl="2" marL="1024819" indent="-286949" defTabSz="484886">
              <a:spcBef>
                <a:spcPts val="2600"/>
              </a:spcBef>
              <a:defRPr sz="1992"/>
            </a:pPr>
            <a:r>
              <a:t>Developers participate in multiple communities, as long as it’s a constructive work</a:t>
            </a:r>
          </a:p>
        </p:txBody>
      </p:sp>
      <p:sp>
        <p:nvSpPr>
          <p:cNvPr id="165" name="Shape 165"/>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68" name="Group 168"/>
          <p:cNvGrpSpPr/>
          <p:nvPr/>
        </p:nvGrpSpPr>
        <p:grpSpPr>
          <a:xfrm>
            <a:off x="10873705" y="6067088"/>
            <a:ext cx="1690827" cy="2410369"/>
            <a:chOff x="0" y="0"/>
            <a:chExt cx="1690826" cy="2410368"/>
          </a:xfrm>
        </p:grpSpPr>
        <p:pic>
          <p:nvPicPr>
            <p:cNvPr id="167" name="Branching-and-forking.jpg"/>
            <p:cNvPicPr>
              <a:picLocks noChangeAspect="1"/>
            </p:cNvPicPr>
            <p:nvPr/>
          </p:nvPicPr>
          <p:blipFill>
            <a:blip r:embed="rId4">
              <a:extLst/>
            </a:blip>
            <a:srcRect l="18943" t="28096" r="58231" b="25640"/>
            <a:stretch>
              <a:fillRect/>
            </a:stretch>
          </p:blipFill>
          <p:spPr>
            <a:xfrm>
              <a:off x="127000" y="88900"/>
              <a:ext cx="1436826" cy="2080169"/>
            </a:xfrm>
            <a:prstGeom prst="rect">
              <a:avLst/>
            </a:prstGeom>
            <a:ln>
              <a:noFill/>
            </a:ln>
            <a:effectLst/>
          </p:spPr>
        </p:pic>
        <p:pic>
          <p:nvPicPr>
            <p:cNvPr id="166" name=""/>
            <p:cNvPicPr>
              <a:picLocks noChangeAspect="0"/>
            </p:cNvPicPr>
            <p:nvPr/>
          </p:nvPicPr>
          <p:blipFill>
            <a:blip r:embed="rId5">
              <a:extLst/>
            </a:blip>
            <a:stretch>
              <a:fillRect/>
            </a:stretch>
          </p:blipFill>
          <p:spPr>
            <a:xfrm>
              <a:off x="-1" y="0"/>
              <a:ext cx="1690828" cy="2410369"/>
            </a:xfrm>
            <a:prstGeom prst="rect">
              <a:avLst/>
            </a:prstGeom>
            <a:effectLst/>
          </p:spPr>
        </p:pic>
      </p:grpSp>
      <p:grpSp>
        <p:nvGrpSpPr>
          <p:cNvPr id="171" name="Group 171"/>
          <p:cNvGrpSpPr/>
          <p:nvPr/>
        </p:nvGrpSpPr>
        <p:grpSpPr>
          <a:xfrm>
            <a:off x="10822334" y="3031891"/>
            <a:ext cx="1793568" cy="2334604"/>
            <a:chOff x="0" y="0"/>
            <a:chExt cx="1793566" cy="2334602"/>
          </a:xfrm>
        </p:grpSpPr>
        <p:pic>
          <p:nvPicPr>
            <p:cNvPr id="170" name="Branching-and-forking.jpg"/>
            <p:cNvPicPr>
              <a:picLocks noChangeAspect="1"/>
            </p:cNvPicPr>
            <p:nvPr/>
          </p:nvPicPr>
          <p:blipFill>
            <a:blip r:embed="rId4">
              <a:extLst/>
            </a:blip>
            <a:srcRect l="61449" t="23778" r="9779" b="23778"/>
            <a:stretch>
              <a:fillRect/>
            </a:stretch>
          </p:blipFill>
          <p:spPr>
            <a:xfrm>
              <a:off x="127000" y="88900"/>
              <a:ext cx="1539567" cy="2004403"/>
            </a:xfrm>
            <a:prstGeom prst="rect">
              <a:avLst/>
            </a:prstGeom>
            <a:ln>
              <a:noFill/>
            </a:ln>
            <a:effectLst/>
          </p:spPr>
        </p:pic>
        <p:pic>
          <p:nvPicPr>
            <p:cNvPr id="169" name=""/>
            <p:cNvPicPr>
              <a:picLocks noChangeAspect="0"/>
            </p:cNvPicPr>
            <p:nvPr/>
          </p:nvPicPr>
          <p:blipFill>
            <a:blip r:embed="rId6">
              <a:extLst/>
            </a:blip>
            <a:stretch>
              <a:fillRect/>
            </a:stretch>
          </p:blipFill>
          <p:spPr>
            <a:xfrm>
              <a:off x="0" y="-1"/>
              <a:ext cx="1793567" cy="2334604"/>
            </a:xfrm>
            <a:prstGeom prst="rect">
              <a:avLst/>
            </a:prstGeom>
            <a:effectLst/>
          </p:spPr>
        </p:pic>
      </p:gr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98" name="Shape 698"/>
          <p:cNvSpPr/>
          <p:nvPr>
            <p:ph type="title"/>
          </p:nvPr>
        </p:nvSpPr>
        <p:spPr>
          <a:prstGeom prst="rect">
            <a:avLst/>
          </a:prstGeom>
        </p:spPr>
        <p:txBody>
          <a:bodyPr/>
          <a:lstStyle/>
          <a:p>
            <a:pPr defTabSz="560831">
              <a:defRPr sz="7679"/>
            </a:pPr>
            <a:r>
              <a:t>Statistical Model</a:t>
            </a:r>
          </a:p>
          <a:p>
            <a:pPr defTabSz="560831">
              <a:defRPr sz="5760"/>
            </a:pPr>
            <a:r>
              <a:t>Mathematical notation</a:t>
            </a:r>
          </a:p>
        </p:txBody>
      </p:sp>
      <p:sp>
        <p:nvSpPr>
          <p:cNvPr id="699" name="Shape 69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0" name="Shape 700"/>
          <p:cNvSpPr/>
          <p:nvPr/>
        </p:nvSpPr>
        <p:spPr>
          <a:xfrm>
            <a:off x="952500" y="3181349"/>
            <a:ext cx="11099801" cy="501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75000"/>
              <a:buChar char="•"/>
            </a:pPr>
            <a:r>
              <a:t>Data:      repeated observations on a graph with  developers</a:t>
            </a:r>
          </a:p>
          <a:p>
            <a:pPr algn="l"/>
          </a:p>
          <a:p>
            <a:pPr marL="444500" indent="-444500" algn="l">
              <a:buSzPct val="75000"/>
              <a:buChar char="•"/>
            </a:pPr>
            <a:r>
              <a:t>Representation: Directed graphs with adjacency matrices                                for       </a:t>
            </a:r>
          </a:p>
          <a:p>
            <a:pPr lvl="1" marL="889000" indent="-444500" algn="l">
              <a:buSzPct val="75000"/>
              <a:buChar char="•"/>
            </a:pPr>
            <a:r>
              <a:t>where i and j range from </a:t>
            </a:r>
          </a:p>
          <a:p>
            <a:pPr algn="l"/>
          </a:p>
          <a:p>
            <a:pPr marL="444500" indent="-444500" algn="l">
              <a:buSzPct val="75000"/>
              <a:buChar char="•"/>
            </a:pPr>
            <a:r>
              <a:t>        shows whether at time t, there exists a tie from  to   (value 1) or not (value 0).</a:t>
            </a:r>
          </a:p>
        </p:txBody>
      </p:sp>
      <p:pic>
        <p:nvPicPr>
          <p:cNvPr id="701" name="pasted-image.pdf"/>
          <p:cNvPicPr>
            <a:picLocks noChangeAspect="1"/>
          </p:cNvPicPr>
          <p:nvPr/>
        </p:nvPicPr>
        <p:blipFill>
          <a:blip r:embed="rId3">
            <a:extLst/>
          </a:blip>
          <a:stretch>
            <a:fillRect/>
          </a:stretch>
        </p:blipFill>
        <p:spPr>
          <a:xfrm>
            <a:off x="3324621" y="5518443"/>
            <a:ext cx="3759201" cy="487173"/>
          </a:xfrm>
          <a:prstGeom prst="rect">
            <a:avLst/>
          </a:prstGeom>
          <a:ln w="12700">
            <a:miter lim="400000"/>
          </a:ln>
        </p:spPr>
      </p:pic>
      <p:pic>
        <p:nvPicPr>
          <p:cNvPr id="702" name="pasted-image.pdf"/>
          <p:cNvPicPr>
            <a:picLocks noChangeAspect="1"/>
          </p:cNvPicPr>
          <p:nvPr/>
        </p:nvPicPr>
        <p:blipFill>
          <a:blip r:embed="rId4">
            <a:extLst/>
          </a:blip>
          <a:stretch>
            <a:fillRect/>
          </a:stretch>
        </p:blipFill>
        <p:spPr>
          <a:xfrm>
            <a:off x="1602233" y="7158281"/>
            <a:ext cx="647701" cy="461773"/>
          </a:xfrm>
          <a:prstGeom prst="rect">
            <a:avLst/>
          </a:prstGeom>
          <a:ln w="12700">
            <a:miter lim="400000"/>
          </a:ln>
        </p:spPr>
      </p:pic>
      <p:pic>
        <p:nvPicPr>
          <p:cNvPr id="703" name="pasted-image.pdf"/>
          <p:cNvPicPr>
            <a:picLocks noChangeAspect="1"/>
          </p:cNvPicPr>
          <p:nvPr/>
        </p:nvPicPr>
        <p:blipFill>
          <a:blip r:embed="rId5">
            <a:extLst/>
          </a:blip>
          <a:stretch>
            <a:fillRect/>
          </a:stretch>
        </p:blipFill>
        <p:spPr>
          <a:xfrm>
            <a:off x="2703214" y="3344610"/>
            <a:ext cx="469901" cy="334773"/>
          </a:xfrm>
          <a:prstGeom prst="rect">
            <a:avLst/>
          </a:prstGeom>
          <a:ln w="12700">
            <a:miter lim="400000"/>
          </a:ln>
        </p:spPr>
      </p:pic>
      <p:pic>
        <p:nvPicPr>
          <p:cNvPr id="704" name="pasted-image.pdf"/>
          <p:cNvPicPr>
            <a:picLocks noChangeAspect="1"/>
          </p:cNvPicPr>
          <p:nvPr/>
        </p:nvPicPr>
        <p:blipFill>
          <a:blip r:embed="rId6">
            <a:extLst/>
          </a:blip>
          <a:stretch>
            <a:fillRect/>
          </a:stretch>
        </p:blipFill>
        <p:spPr>
          <a:xfrm>
            <a:off x="11352311" y="3411136"/>
            <a:ext cx="215901" cy="322073"/>
          </a:xfrm>
          <a:prstGeom prst="rect">
            <a:avLst/>
          </a:prstGeom>
          <a:ln w="12700">
            <a:miter lim="400000"/>
          </a:ln>
        </p:spPr>
      </p:pic>
      <p:pic>
        <p:nvPicPr>
          <p:cNvPr id="705" name="pasted-image.pdf"/>
          <p:cNvPicPr>
            <a:picLocks noChangeAspect="1"/>
          </p:cNvPicPr>
          <p:nvPr/>
        </p:nvPicPr>
        <p:blipFill>
          <a:blip r:embed="rId7">
            <a:extLst/>
          </a:blip>
          <a:stretch>
            <a:fillRect/>
          </a:stretch>
        </p:blipFill>
        <p:spPr>
          <a:xfrm>
            <a:off x="8037016" y="5520825"/>
            <a:ext cx="2717801" cy="423673"/>
          </a:xfrm>
          <a:prstGeom prst="rect">
            <a:avLst/>
          </a:prstGeom>
          <a:ln w="12700">
            <a:miter lim="400000"/>
          </a:ln>
        </p:spPr>
      </p:pic>
      <p:pic>
        <p:nvPicPr>
          <p:cNvPr id="706" name="pasted-image.pdf"/>
          <p:cNvPicPr>
            <a:picLocks noChangeAspect="1"/>
          </p:cNvPicPr>
          <p:nvPr/>
        </p:nvPicPr>
        <p:blipFill>
          <a:blip r:embed="rId8">
            <a:extLst/>
          </a:blip>
          <a:stretch>
            <a:fillRect/>
          </a:stretch>
        </p:blipFill>
        <p:spPr>
          <a:xfrm>
            <a:off x="7067301" y="6066726"/>
            <a:ext cx="1193801" cy="410973"/>
          </a:xfrm>
          <a:prstGeom prst="rect">
            <a:avLst/>
          </a:prstGeom>
          <a:ln w="12700">
            <a:miter lim="400000"/>
          </a:ln>
        </p:spPr>
      </p:pic>
      <p:pic>
        <p:nvPicPr>
          <p:cNvPr id="707" name="pasted-image.pdf"/>
          <p:cNvPicPr>
            <a:picLocks noChangeAspect="1"/>
          </p:cNvPicPr>
          <p:nvPr/>
        </p:nvPicPr>
        <p:blipFill>
          <a:blip r:embed="rId9">
            <a:extLst/>
          </a:blip>
          <a:stretch>
            <a:fillRect/>
          </a:stretch>
        </p:blipFill>
        <p:spPr>
          <a:xfrm>
            <a:off x="1179066" y="7700909"/>
            <a:ext cx="139701" cy="334773"/>
          </a:xfrm>
          <a:prstGeom prst="rect">
            <a:avLst/>
          </a:prstGeom>
          <a:ln w="12700">
            <a:miter lim="400000"/>
          </a:ln>
        </p:spPr>
      </p:pic>
      <p:pic>
        <p:nvPicPr>
          <p:cNvPr id="708" name="pasted-image.pdf"/>
          <p:cNvPicPr>
            <a:picLocks noChangeAspect="1"/>
          </p:cNvPicPr>
          <p:nvPr/>
        </p:nvPicPr>
        <p:blipFill>
          <a:blip r:embed="rId10">
            <a:extLst/>
          </a:blip>
          <a:stretch>
            <a:fillRect/>
          </a:stretch>
        </p:blipFill>
        <p:spPr>
          <a:xfrm>
            <a:off x="1945481" y="7700462"/>
            <a:ext cx="190501" cy="410973"/>
          </a:xfrm>
          <a:prstGeom prst="rect">
            <a:avLst/>
          </a:prstGeom>
          <a:ln w="12700">
            <a:miter lim="400000"/>
          </a:ln>
        </p:spPr>
      </p:pic>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10" name="Shape 710"/>
          <p:cNvSpPr/>
          <p:nvPr>
            <p:ph type="title"/>
          </p:nvPr>
        </p:nvSpPr>
        <p:spPr>
          <a:prstGeom prst="rect">
            <a:avLst/>
          </a:prstGeom>
        </p:spPr>
        <p:txBody>
          <a:bodyPr/>
          <a:lstStyle/>
          <a:p>
            <a:pPr defTabSz="490727">
              <a:defRPr sz="6719"/>
            </a:pPr>
            <a:r>
              <a:t>Statistical Model</a:t>
            </a:r>
            <a:br/>
            <a:r>
              <a:t>Mini-steps</a:t>
            </a:r>
          </a:p>
        </p:txBody>
      </p:sp>
      <p:sp>
        <p:nvSpPr>
          <p:cNvPr id="711" name="Shape 711"/>
          <p:cNvSpPr/>
          <p:nvPr>
            <p:ph type="body" idx="1"/>
          </p:nvPr>
        </p:nvSpPr>
        <p:spPr>
          <a:prstGeom prst="rect">
            <a:avLst/>
          </a:prstGeom>
        </p:spPr>
        <p:txBody>
          <a:bodyPr/>
          <a:lstStyle/>
          <a:p>
            <a:pPr marL="391159" indent="-391159" defTabSz="514095">
              <a:spcBef>
                <a:spcPts val="3600"/>
              </a:spcBef>
              <a:defRPr sz="3168"/>
            </a:pPr>
            <a:r>
              <a:t>Developer whose tie is changing, has control over the change</a:t>
            </a:r>
          </a:p>
          <a:p>
            <a:pPr marL="391159" indent="-391159" defTabSz="514095">
              <a:spcBef>
                <a:spcPts val="3600"/>
              </a:spcBef>
              <a:defRPr sz="3168"/>
            </a:pPr>
            <a:r>
              <a:t>The graph changes one tie at a time (</a:t>
            </a:r>
            <a:r>
              <a:rPr b="1">
                <a:latin typeface="Helvetica"/>
                <a:ea typeface="Helvetica"/>
                <a:cs typeface="Helvetica"/>
                <a:sym typeface="Helvetica"/>
              </a:rPr>
              <a:t>1 mini-step</a:t>
            </a:r>
            <a:r>
              <a:t>)</a:t>
            </a:r>
          </a:p>
          <a:p>
            <a:pPr marL="391159" indent="-391159" defTabSz="514095">
              <a:spcBef>
                <a:spcPts val="3600"/>
              </a:spcBef>
              <a:defRPr sz="3168"/>
            </a:pPr>
            <a:r>
              <a:t>The moment of change &amp; the kind of change </a:t>
            </a:r>
            <a:r>
              <a:rPr b="1">
                <a:latin typeface="Helvetica"/>
                <a:ea typeface="Helvetica"/>
                <a:cs typeface="Helvetica"/>
                <a:sym typeface="Helvetica"/>
              </a:rPr>
              <a:t>depends on observed covariates</a:t>
            </a:r>
            <a:r>
              <a:t> and the </a:t>
            </a:r>
            <a:r>
              <a:rPr b="1">
                <a:latin typeface="Helvetica"/>
                <a:ea typeface="Helvetica"/>
                <a:cs typeface="Helvetica"/>
                <a:sym typeface="Helvetica"/>
              </a:rPr>
              <a:t>graph structure</a:t>
            </a:r>
          </a:p>
          <a:p>
            <a:pPr marL="391159" indent="-391159" defTabSz="514095">
              <a:spcBef>
                <a:spcPts val="3600"/>
              </a:spcBef>
              <a:defRPr sz="3168"/>
            </a:pPr>
            <a:r>
              <a:t>The </a:t>
            </a:r>
            <a:r>
              <a:rPr b="1">
                <a:latin typeface="Helvetica"/>
                <a:ea typeface="Helvetica"/>
                <a:cs typeface="Helvetica"/>
                <a:sym typeface="Helvetica"/>
              </a:rPr>
              <a:t>moment of change</a:t>
            </a:r>
            <a:r>
              <a:t> is stochastically determined by the </a:t>
            </a:r>
            <a:r>
              <a:rPr i="1"/>
              <a:t>rate function</a:t>
            </a:r>
            <a:endParaRPr i="1"/>
          </a:p>
          <a:p>
            <a:pPr marL="391159" indent="-391159" defTabSz="514095">
              <a:spcBef>
                <a:spcPts val="3600"/>
              </a:spcBef>
              <a:defRPr sz="3168"/>
            </a:pPr>
            <a:r>
              <a:t>The particular </a:t>
            </a:r>
            <a:r>
              <a:rPr b="1">
                <a:latin typeface="Helvetica"/>
                <a:ea typeface="Helvetica"/>
                <a:cs typeface="Helvetica"/>
                <a:sym typeface="Helvetica"/>
              </a:rPr>
              <a:t>kind of change</a:t>
            </a:r>
            <a:r>
              <a:t> is determined by the objective function</a:t>
            </a:r>
          </a:p>
        </p:txBody>
      </p:sp>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13" name="Shape 713"/>
          <p:cNvSpPr/>
          <p:nvPr>
            <p:ph type="title"/>
          </p:nvPr>
        </p:nvSpPr>
        <p:spPr>
          <a:prstGeom prst="rect">
            <a:avLst/>
          </a:prstGeom>
        </p:spPr>
        <p:txBody>
          <a:bodyPr/>
          <a:lstStyle/>
          <a:p>
            <a:pPr defTabSz="490727">
              <a:defRPr sz="6719"/>
            </a:pPr>
            <a:r>
              <a:rPr sz="5040"/>
              <a:t>Statistical Model</a:t>
            </a:r>
            <a:br/>
            <a:r>
              <a:t>Rate Function</a:t>
            </a:r>
          </a:p>
        </p:txBody>
      </p:sp>
      <p:pic>
        <p:nvPicPr>
          <p:cNvPr id="714" name="Screen Shot 2016-02-09 at 1.30.42 PM.png"/>
          <p:cNvPicPr>
            <a:picLocks noChangeAspect="1"/>
          </p:cNvPicPr>
          <p:nvPr/>
        </p:nvPicPr>
        <p:blipFill>
          <a:blip r:embed="rId3">
            <a:extLst/>
          </a:blip>
          <a:stretch>
            <a:fillRect/>
          </a:stretch>
        </p:blipFill>
        <p:spPr>
          <a:xfrm>
            <a:off x="457114" y="4970629"/>
            <a:ext cx="12090572" cy="925080"/>
          </a:xfrm>
          <a:prstGeom prst="rect">
            <a:avLst/>
          </a:prstGeom>
          <a:ln w="12700">
            <a:miter lim="400000"/>
          </a:ln>
        </p:spPr>
      </p:pic>
      <p:sp>
        <p:nvSpPr>
          <p:cNvPr id="715" name="Shape 715"/>
          <p:cNvSpPr/>
          <p:nvPr/>
        </p:nvSpPr>
        <p:spPr>
          <a:xfrm>
            <a:off x="360908" y="3304461"/>
            <a:ext cx="12090572" cy="9652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800"/>
            </a:pPr>
            <a:r>
              <a:t>The </a:t>
            </a:r>
            <a:r>
              <a:rPr b="1">
                <a:latin typeface="Helvetica"/>
                <a:ea typeface="Helvetica"/>
                <a:cs typeface="Helvetica"/>
                <a:sym typeface="Helvetica"/>
              </a:rPr>
              <a:t>rate function</a:t>
            </a:r>
            <a:r>
              <a:t> λ</a:t>
            </a:r>
            <a:r>
              <a:rPr baseline="-27272" sz="1100"/>
              <a:t>i</a:t>
            </a:r>
            <a:r>
              <a:t>(x) for developer </a:t>
            </a:r>
            <a:r>
              <a:rPr i="1"/>
              <a:t>i</a:t>
            </a:r>
            <a:r>
              <a:t> is the rate at which developer </a:t>
            </a:r>
            <a:r>
              <a:rPr i="1"/>
              <a:t>i</a:t>
            </a:r>
            <a:r>
              <a:t>’s outgoing connection changes occur.</a:t>
            </a:r>
          </a:p>
        </p:txBody>
      </p:sp>
      <p:sp>
        <p:nvSpPr>
          <p:cNvPr id="716" name="Shape 716"/>
          <p:cNvSpPr/>
          <p:nvPr/>
        </p:nvSpPr>
        <p:spPr>
          <a:xfrm>
            <a:off x="437184" y="6934200"/>
            <a:ext cx="927704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3200"/>
              </a:spcBef>
              <a:defRPr sz="2800"/>
            </a:pPr>
            <a:r>
              <a:t>It models </a:t>
            </a:r>
            <a:r>
              <a:rPr i="1" u="sng"/>
              <a:t>how frequently</a:t>
            </a:r>
            <a:r>
              <a:t> the developers make mini-steps.</a:t>
            </a:r>
          </a:p>
        </p:txBody>
      </p:sp>
      <p:sp>
        <p:nvSpPr>
          <p:cNvPr id="717" name="Shape 71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19" name="Shape 719"/>
          <p:cNvSpPr/>
          <p:nvPr>
            <p:ph type="title"/>
          </p:nvPr>
        </p:nvSpPr>
        <p:spPr>
          <a:prstGeom prst="rect">
            <a:avLst/>
          </a:prstGeom>
        </p:spPr>
        <p:txBody>
          <a:bodyPr/>
          <a:lstStyle/>
          <a:p>
            <a:pPr defTabSz="490727">
              <a:defRPr sz="6719"/>
            </a:pPr>
            <a:r>
              <a:rPr sz="5040"/>
              <a:t>Statistical Model</a:t>
            </a:r>
            <a:br/>
            <a:r>
              <a:t>Objective function</a:t>
            </a:r>
          </a:p>
        </p:txBody>
      </p:sp>
      <p:pic>
        <p:nvPicPr>
          <p:cNvPr id="720" name="Screen Shot 2016-02-09 at 1.35.43 PM.png"/>
          <p:cNvPicPr>
            <a:picLocks noChangeAspect="1"/>
          </p:cNvPicPr>
          <p:nvPr/>
        </p:nvPicPr>
        <p:blipFill>
          <a:blip r:embed="rId3">
            <a:extLst/>
          </a:blip>
          <a:stretch>
            <a:fillRect/>
          </a:stretch>
        </p:blipFill>
        <p:spPr>
          <a:xfrm>
            <a:off x="4375150" y="4241800"/>
            <a:ext cx="4254500" cy="1498600"/>
          </a:xfrm>
          <a:prstGeom prst="rect">
            <a:avLst/>
          </a:prstGeom>
          <a:ln w="12700">
            <a:miter lim="400000"/>
          </a:ln>
        </p:spPr>
      </p:pic>
      <p:sp>
        <p:nvSpPr>
          <p:cNvPr id="721" name="Shape 721"/>
          <p:cNvSpPr/>
          <p:nvPr/>
        </p:nvSpPr>
        <p:spPr>
          <a:xfrm>
            <a:off x="263106" y="3028947"/>
            <a:ext cx="12714406" cy="15494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3200"/>
              </a:spcBef>
              <a:defRPr sz="2800"/>
            </a:pPr>
            <a:r>
              <a:t>The </a:t>
            </a:r>
            <a:r>
              <a:rPr b="1">
                <a:latin typeface="Helvetica"/>
                <a:ea typeface="Helvetica"/>
                <a:cs typeface="Helvetica"/>
                <a:sym typeface="Helvetica"/>
              </a:rPr>
              <a:t>objective function</a:t>
            </a:r>
            <a:r>
              <a:t> f</a:t>
            </a:r>
            <a:r>
              <a:rPr baseline="-27272" sz="1100"/>
              <a:t>i</a:t>
            </a:r>
            <a:r>
              <a:t>(s) for developer i is the value attached to the network configuration x. </a:t>
            </a:r>
            <a:endParaRPr sz="1200"/>
          </a:p>
        </p:txBody>
      </p:sp>
      <p:sp>
        <p:nvSpPr>
          <p:cNvPr id="722" name="Shape 722"/>
          <p:cNvSpPr/>
          <p:nvPr/>
        </p:nvSpPr>
        <p:spPr>
          <a:xfrm>
            <a:off x="370222" y="7264399"/>
            <a:ext cx="12500174"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5722" indent="-345722" algn="l">
              <a:spcBef>
                <a:spcPts val="3200"/>
              </a:spcBef>
              <a:buSzPct val="75000"/>
              <a:buChar char="•"/>
              <a:defRPr sz="1200"/>
            </a:pPr>
            <a:r>
              <a:t>Functions s</a:t>
            </a:r>
            <a:r>
              <a:rPr baseline="-25000"/>
              <a:t>ik</a:t>
            </a:r>
            <a:r>
              <a:t>(x) are the effects we define. Parameters β = (β</a:t>
            </a:r>
            <a:r>
              <a:rPr baseline="-25000"/>
              <a:t>1</a:t>
            </a:r>
            <a:r>
              <a:t>, ..., β</a:t>
            </a:r>
            <a:r>
              <a:rPr baseline="-25000"/>
              <a:t>L</a:t>
            </a:r>
            <a:r>
              <a:t>) is to be estimated. </a:t>
            </a:r>
          </a:p>
          <a:p>
            <a:pPr marL="345722" indent="-345722" algn="l">
              <a:spcBef>
                <a:spcPts val="3200"/>
              </a:spcBef>
              <a:buSzPct val="75000"/>
              <a:buChar char="•"/>
              <a:defRPr sz="1200"/>
            </a:pPr>
            <a:r>
              <a:t>Idea: Given the opportunity to make a change in his out-going tie variables (X</a:t>
            </a:r>
            <a:r>
              <a:rPr baseline="-25000"/>
              <a:t>i1</a:t>
            </a:r>
            <a:r>
              <a:t>,...,X</a:t>
            </a:r>
            <a:r>
              <a:rPr baseline="-25000"/>
              <a:t>ig</a:t>
            </a:r>
            <a:r>
              <a:t>), developer i selects the change that gives the greatest increase in the objective function.</a:t>
            </a:r>
          </a:p>
        </p:txBody>
      </p:sp>
      <p:sp>
        <p:nvSpPr>
          <p:cNvPr id="723" name="Shape 72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25" name="Shape 725"/>
          <p:cNvSpPr/>
          <p:nvPr>
            <p:ph type="title"/>
          </p:nvPr>
        </p:nvSpPr>
        <p:spPr>
          <a:prstGeom prst="rect">
            <a:avLst/>
          </a:prstGeom>
        </p:spPr>
        <p:txBody>
          <a:bodyPr/>
          <a:lstStyle/>
          <a:p>
            <a:pPr defTabSz="549148">
              <a:defRPr sz="5640"/>
            </a:pPr>
            <a:r>
              <a:t>Statistical Model</a:t>
            </a:r>
          </a:p>
          <a:p>
            <a:pPr defTabSz="549148">
              <a:defRPr sz="7519"/>
            </a:pPr>
            <a:r>
              <a:t>Simulation and Estimation</a:t>
            </a:r>
          </a:p>
        </p:txBody>
      </p:sp>
      <p:sp>
        <p:nvSpPr>
          <p:cNvPr id="726" name="Shape 726"/>
          <p:cNvSpPr/>
          <p:nvPr>
            <p:ph type="body" idx="1"/>
          </p:nvPr>
        </p:nvSpPr>
        <p:spPr>
          <a:xfrm>
            <a:off x="952500" y="2438400"/>
            <a:ext cx="10853292" cy="6299200"/>
          </a:xfrm>
          <a:prstGeom prst="rect">
            <a:avLst/>
          </a:prstGeom>
        </p:spPr>
        <p:txBody>
          <a:bodyPr/>
          <a:lstStyle/>
          <a:p>
            <a:pPr/>
            <a:r>
              <a:t>Using Method of Moments (MoM)</a:t>
            </a:r>
          </a:p>
          <a:p>
            <a:pPr lvl="1">
              <a:defRPr sz="2900"/>
            </a:pPr>
            <a:r>
              <a:t>Equate the observed sample statistics to the theoretical population statistics and solve the equation to find the coefficients</a:t>
            </a:r>
          </a:p>
          <a:p>
            <a:pPr/>
            <a:r>
              <a:t>Markov Chain Monte Carlo (MCMC) estimation</a:t>
            </a:r>
          </a:p>
          <a:p>
            <a:pPr lvl="1">
              <a:defRPr sz="2900"/>
            </a:pPr>
            <a:r>
              <a:t>Simulate the network evolution, and estimate the model based on the simulations</a:t>
            </a:r>
          </a:p>
        </p:txBody>
      </p:sp>
      <p:sp>
        <p:nvSpPr>
          <p:cNvPr id="727" name="Shape 72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28" name="Shape 728"/>
          <p:cNvSpPr/>
          <p:nvPr/>
        </p:nvSpPr>
        <p:spPr>
          <a:xfrm>
            <a:off x="3849030" y="8388350"/>
            <a:ext cx="506023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We fitted/have a model</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75" name="Shape 175"/>
          <p:cNvSpPr/>
          <p:nvPr>
            <p:ph type="title"/>
          </p:nvPr>
        </p:nvSpPr>
        <p:spPr>
          <a:prstGeom prst="rect">
            <a:avLst/>
          </a:prstGeom>
        </p:spPr>
        <p:txBody>
          <a:bodyPr/>
          <a:lstStyle/>
          <a:p>
            <a:pPr/>
            <a:r>
              <a:t>Whom are we helping?</a:t>
            </a:r>
          </a:p>
        </p:txBody>
      </p:sp>
      <p:sp>
        <p:nvSpPr>
          <p:cNvPr id="176" name="Shape 176"/>
          <p:cNvSpPr/>
          <p:nvPr>
            <p:ph type="body" idx="1"/>
          </p:nvPr>
        </p:nvSpPr>
        <p:spPr>
          <a:xfrm>
            <a:off x="965200" y="2387600"/>
            <a:ext cx="10094417" cy="6286500"/>
          </a:xfrm>
          <a:prstGeom prst="rect">
            <a:avLst/>
          </a:prstGeom>
        </p:spPr>
        <p:txBody>
          <a:bodyPr/>
          <a:lstStyle/>
          <a:p>
            <a:pPr/>
            <a:r>
              <a:t>Many depend on Open Source</a:t>
            </a:r>
          </a:p>
          <a:p>
            <a:pPr lvl="1"/>
            <a:r>
              <a:t>Developer, sponsors, companies, stake-holders can make better-informed decision with the insights of our research</a:t>
            </a:r>
          </a:p>
          <a:p>
            <a:pPr/>
            <a:r>
              <a:t>It is important to be affiliated or using a healthy live project, vs. a project that’s in the process of self-destructing</a:t>
            </a:r>
          </a:p>
        </p:txBody>
      </p:sp>
      <p:sp>
        <p:nvSpPr>
          <p:cNvPr id="177" name="Shape 177"/>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181" name="Shape 181"/>
          <p:cNvSpPr/>
          <p:nvPr>
            <p:ph type="body" idx="1"/>
          </p:nvPr>
        </p:nvSpPr>
        <p:spPr>
          <a:xfrm>
            <a:off x="952500" y="2603500"/>
            <a:ext cx="11099800" cy="4715658"/>
          </a:xfrm>
          <a:prstGeom prst="rect">
            <a:avLst/>
          </a:prstGeom>
        </p:spPr>
        <p:txBody>
          <a:bodyPr/>
          <a:lstStyle/>
          <a:p>
            <a:pPr marL="0" indent="0">
              <a:buSzTx/>
              <a:buNone/>
              <a:defRPr sz="800">
                <a:solidFill>
                  <a:srgbClr val="DCDEE0"/>
                </a:solidFill>
              </a:defRPr>
            </a:pPr>
            <a:r>
              <a:t>'</a:t>
            </a:r>
            <a:r>
              <a:rPr u="sng">
                <a:hlinkClick r:id="rId3" invalidUrl="" action="" tgtFrame="" tooltip="" history="1" highlightClick="0" endSnd="0"/>
              </a:rPr>
              <a:t>abalashov@evaristesys.com</a:t>
            </a:r>
            <a:r>
              <a:t>'</a:t>
            </a:r>
            <a:br/>
            <a:r>
              <a:t>'2008-08-04 18:56:57’ </a:t>
            </a:r>
            <a:br/>
            <a:r>
              <a:t>'[Kamailio-Devel] [Kamailio-Users]  1.4.0 release plans,\n project matters'</a:t>
            </a:r>
          </a:p>
          <a:p>
            <a:pPr marL="0" indent="0" algn="ctr">
              <a:buSzTx/>
              <a:buNone/>
              <a:defRPr i="1" sz="3500"/>
            </a:pPr>
            <a:r>
              <a:rPr b="1">
                <a:latin typeface="Helvetica"/>
                <a:ea typeface="Helvetica"/>
                <a:cs typeface="Helvetica"/>
                <a:sym typeface="Helvetica"/>
              </a:rPr>
              <a:t>“</a:t>
            </a:r>
            <a:r>
              <a:t>[…] this seems to be a back-room affair that is still playing out. […] Industry is just as afraid of "fly-by-night" open source packages as it is of fly-by-night vendors that may not be around tomorrow.</a:t>
            </a:r>
            <a:r>
              <a:rPr b="1">
                <a:latin typeface="Helvetica"/>
                <a:ea typeface="Helvetica"/>
                <a:cs typeface="Helvetica"/>
                <a:sym typeface="Helvetica"/>
              </a:rPr>
              <a:t>”</a:t>
            </a:r>
          </a:p>
        </p:txBody>
      </p:sp>
      <p:sp>
        <p:nvSpPr>
          <p:cNvPr id="182" name="Shape 182"/>
          <p:cNvSpPr/>
          <p:nvPr>
            <p:ph type="title"/>
          </p:nvPr>
        </p:nvSpPr>
        <p:spPr>
          <a:xfrm>
            <a:off x="1803996" y="444500"/>
            <a:ext cx="9396808" cy="2159000"/>
          </a:xfrm>
          <a:prstGeom prst="rect">
            <a:avLst/>
          </a:prstGeom>
        </p:spPr>
        <p:txBody>
          <a:bodyPr/>
          <a:lstStyle>
            <a:lvl1pPr algn="l">
              <a:defRPr sz="4600"/>
            </a:lvl1pPr>
          </a:lstStyle>
          <a:p>
            <a:pPr/>
            <a:r>
              <a:t>Example: Concerned Developers. Uncertainty</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